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07"/>
  </p:notesMasterIdLst>
  <p:sldIdLst>
    <p:sldId id="256" r:id="rId2"/>
    <p:sldId id="513" r:id="rId3"/>
    <p:sldId id="575" r:id="rId4"/>
    <p:sldId id="725" r:id="rId5"/>
    <p:sldId id="578" r:id="rId6"/>
    <p:sldId id="723" r:id="rId7"/>
    <p:sldId id="712" r:id="rId8"/>
    <p:sldId id="606" r:id="rId9"/>
    <p:sldId id="607" r:id="rId10"/>
    <p:sldId id="727" r:id="rId11"/>
    <p:sldId id="608" r:id="rId12"/>
    <p:sldId id="589" r:id="rId13"/>
    <p:sldId id="591" r:id="rId14"/>
    <p:sldId id="637" r:id="rId15"/>
    <p:sldId id="638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1" r:id="rId28"/>
    <p:sldId id="592" r:id="rId29"/>
    <p:sldId id="857" r:id="rId30"/>
    <p:sldId id="713" r:id="rId31"/>
    <p:sldId id="714" r:id="rId32"/>
    <p:sldId id="594" r:id="rId33"/>
    <p:sldId id="715" r:id="rId34"/>
    <p:sldId id="596" r:id="rId35"/>
    <p:sldId id="602" r:id="rId36"/>
    <p:sldId id="631" r:id="rId37"/>
    <p:sldId id="633" r:id="rId38"/>
    <p:sldId id="655" r:id="rId39"/>
    <p:sldId id="656" r:id="rId40"/>
    <p:sldId id="657" r:id="rId41"/>
    <p:sldId id="659" r:id="rId42"/>
    <p:sldId id="717" r:id="rId43"/>
    <p:sldId id="720" r:id="rId44"/>
    <p:sldId id="718" r:id="rId45"/>
    <p:sldId id="719" r:id="rId46"/>
    <p:sldId id="731" r:id="rId47"/>
    <p:sldId id="729" r:id="rId48"/>
    <p:sldId id="730" r:id="rId49"/>
    <p:sldId id="733" r:id="rId50"/>
    <p:sldId id="734" r:id="rId51"/>
    <p:sldId id="660" r:id="rId52"/>
    <p:sldId id="858" r:id="rId53"/>
    <p:sldId id="673" r:id="rId54"/>
    <p:sldId id="675" r:id="rId55"/>
    <p:sldId id="676" r:id="rId56"/>
    <p:sldId id="677" r:id="rId57"/>
    <p:sldId id="678" r:id="rId58"/>
    <p:sldId id="679" r:id="rId59"/>
    <p:sldId id="680" r:id="rId60"/>
    <p:sldId id="681" r:id="rId61"/>
    <p:sldId id="682" r:id="rId62"/>
    <p:sldId id="684" r:id="rId63"/>
    <p:sldId id="662" r:id="rId64"/>
    <p:sldId id="664" r:id="rId65"/>
    <p:sldId id="666" r:id="rId66"/>
    <p:sldId id="669" r:id="rId67"/>
    <p:sldId id="667" r:id="rId68"/>
    <p:sldId id="721" r:id="rId69"/>
    <p:sldId id="735" r:id="rId70"/>
    <p:sldId id="745" r:id="rId71"/>
    <p:sldId id="736" r:id="rId72"/>
    <p:sldId id="737" r:id="rId73"/>
    <p:sldId id="738" r:id="rId74"/>
    <p:sldId id="739" r:id="rId75"/>
    <p:sldId id="740" r:id="rId76"/>
    <p:sldId id="741" r:id="rId77"/>
    <p:sldId id="742" r:id="rId78"/>
    <p:sldId id="744" r:id="rId79"/>
    <p:sldId id="746" r:id="rId80"/>
    <p:sldId id="670" r:id="rId81"/>
    <p:sldId id="672" r:id="rId82"/>
    <p:sldId id="689" r:id="rId83"/>
    <p:sldId id="691" r:id="rId84"/>
    <p:sldId id="690" r:id="rId85"/>
    <p:sldId id="692" r:id="rId86"/>
    <p:sldId id="693" r:id="rId87"/>
    <p:sldId id="694" r:id="rId88"/>
    <p:sldId id="695" r:id="rId89"/>
    <p:sldId id="696" r:id="rId90"/>
    <p:sldId id="743" r:id="rId91"/>
    <p:sldId id="747" r:id="rId92"/>
    <p:sldId id="748" r:id="rId93"/>
    <p:sldId id="751" r:id="rId94"/>
    <p:sldId id="749" r:id="rId95"/>
    <p:sldId id="752" r:id="rId96"/>
    <p:sldId id="697" r:id="rId97"/>
    <p:sldId id="699" r:id="rId98"/>
    <p:sldId id="700" r:id="rId99"/>
    <p:sldId id="701" r:id="rId100"/>
    <p:sldId id="702" r:id="rId101"/>
    <p:sldId id="703" r:id="rId102"/>
    <p:sldId id="698" r:id="rId103"/>
    <p:sldId id="755" r:id="rId104"/>
    <p:sldId id="756" r:id="rId105"/>
    <p:sldId id="758" r:id="rId106"/>
    <p:sldId id="760" r:id="rId107"/>
    <p:sldId id="764" r:id="rId108"/>
    <p:sldId id="762" r:id="rId109"/>
    <p:sldId id="704" r:id="rId110"/>
    <p:sldId id="705" r:id="rId111"/>
    <p:sldId id="766" r:id="rId112"/>
    <p:sldId id="765" r:id="rId113"/>
    <p:sldId id="706" r:id="rId114"/>
    <p:sldId id="707" r:id="rId115"/>
    <p:sldId id="767" r:id="rId116"/>
    <p:sldId id="708" r:id="rId117"/>
    <p:sldId id="709" r:id="rId118"/>
    <p:sldId id="769" r:id="rId119"/>
    <p:sldId id="770" r:id="rId120"/>
    <p:sldId id="710" r:id="rId121"/>
    <p:sldId id="771" r:id="rId122"/>
    <p:sldId id="711" r:id="rId123"/>
    <p:sldId id="772" r:id="rId124"/>
    <p:sldId id="790" r:id="rId125"/>
    <p:sldId id="774" r:id="rId126"/>
    <p:sldId id="791" r:id="rId127"/>
    <p:sldId id="792" r:id="rId128"/>
    <p:sldId id="793" r:id="rId129"/>
    <p:sldId id="794" r:id="rId130"/>
    <p:sldId id="775" r:id="rId131"/>
    <p:sldId id="776" r:id="rId132"/>
    <p:sldId id="777" r:id="rId133"/>
    <p:sldId id="778" r:id="rId134"/>
    <p:sldId id="779" r:id="rId135"/>
    <p:sldId id="780" r:id="rId136"/>
    <p:sldId id="782" r:id="rId137"/>
    <p:sldId id="783" r:id="rId138"/>
    <p:sldId id="803" r:id="rId139"/>
    <p:sldId id="785" r:id="rId140"/>
    <p:sldId id="786" r:id="rId141"/>
    <p:sldId id="787" r:id="rId142"/>
    <p:sldId id="788" r:id="rId143"/>
    <p:sldId id="795" r:id="rId144"/>
    <p:sldId id="796" r:id="rId145"/>
    <p:sldId id="798" r:id="rId146"/>
    <p:sldId id="799" r:id="rId147"/>
    <p:sldId id="804" r:id="rId148"/>
    <p:sldId id="800" r:id="rId149"/>
    <p:sldId id="801" r:id="rId150"/>
    <p:sldId id="802" r:id="rId151"/>
    <p:sldId id="805" r:id="rId152"/>
    <p:sldId id="806" r:id="rId153"/>
    <p:sldId id="807" r:id="rId154"/>
    <p:sldId id="808" r:id="rId155"/>
    <p:sldId id="809" r:id="rId156"/>
    <p:sldId id="818" r:id="rId157"/>
    <p:sldId id="810" r:id="rId158"/>
    <p:sldId id="811" r:id="rId159"/>
    <p:sldId id="860" r:id="rId160"/>
    <p:sldId id="861" r:id="rId161"/>
    <p:sldId id="812" r:id="rId162"/>
    <p:sldId id="813" r:id="rId163"/>
    <p:sldId id="814" r:id="rId164"/>
    <p:sldId id="815" r:id="rId165"/>
    <p:sldId id="817" r:id="rId166"/>
    <p:sldId id="816" r:id="rId167"/>
    <p:sldId id="864" r:id="rId168"/>
    <p:sldId id="854" r:id="rId169"/>
    <p:sldId id="856" r:id="rId170"/>
    <p:sldId id="819" r:id="rId171"/>
    <p:sldId id="820" r:id="rId172"/>
    <p:sldId id="852" r:id="rId173"/>
    <p:sldId id="821" r:id="rId174"/>
    <p:sldId id="822" r:id="rId175"/>
    <p:sldId id="823" r:id="rId176"/>
    <p:sldId id="824" r:id="rId177"/>
    <p:sldId id="825" r:id="rId178"/>
    <p:sldId id="826" r:id="rId179"/>
    <p:sldId id="827" r:id="rId180"/>
    <p:sldId id="828" r:id="rId181"/>
    <p:sldId id="829" r:id="rId182"/>
    <p:sldId id="830" r:id="rId183"/>
    <p:sldId id="831" r:id="rId184"/>
    <p:sldId id="832" r:id="rId185"/>
    <p:sldId id="833" r:id="rId186"/>
    <p:sldId id="853" r:id="rId187"/>
    <p:sldId id="859" r:id="rId188"/>
    <p:sldId id="834" r:id="rId189"/>
    <p:sldId id="835" r:id="rId190"/>
    <p:sldId id="836" r:id="rId191"/>
    <p:sldId id="837" r:id="rId192"/>
    <p:sldId id="838" r:id="rId193"/>
    <p:sldId id="839" r:id="rId194"/>
    <p:sldId id="840" r:id="rId195"/>
    <p:sldId id="841" r:id="rId196"/>
    <p:sldId id="842" r:id="rId197"/>
    <p:sldId id="843" r:id="rId198"/>
    <p:sldId id="844" r:id="rId199"/>
    <p:sldId id="845" r:id="rId200"/>
    <p:sldId id="846" r:id="rId201"/>
    <p:sldId id="847" r:id="rId202"/>
    <p:sldId id="848" r:id="rId203"/>
    <p:sldId id="849" r:id="rId204"/>
    <p:sldId id="862" r:id="rId205"/>
    <p:sldId id="863" r:id="rId2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0CAD-F918-46E5-BD61-51CAA230C173}">
          <p14:sldIdLst>
            <p14:sldId id="256"/>
            <p14:sldId id="513"/>
            <p14:sldId id="575"/>
            <p14:sldId id="725"/>
            <p14:sldId id="578"/>
            <p14:sldId id="723"/>
            <p14:sldId id="712"/>
            <p14:sldId id="606"/>
            <p14:sldId id="607"/>
            <p14:sldId id="727"/>
            <p14:sldId id="608"/>
            <p14:sldId id="589"/>
            <p14:sldId id="591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1"/>
            <p14:sldId id="592"/>
            <p14:sldId id="857"/>
            <p14:sldId id="713"/>
            <p14:sldId id="714"/>
            <p14:sldId id="594"/>
            <p14:sldId id="715"/>
            <p14:sldId id="596"/>
            <p14:sldId id="602"/>
            <p14:sldId id="631"/>
            <p14:sldId id="633"/>
            <p14:sldId id="655"/>
            <p14:sldId id="656"/>
            <p14:sldId id="657"/>
            <p14:sldId id="659"/>
            <p14:sldId id="717"/>
            <p14:sldId id="720"/>
            <p14:sldId id="718"/>
            <p14:sldId id="719"/>
            <p14:sldId id="731"/>
            <p14:sldId id="729"/>
            <p14:sldId id="730"/>
            <p14:sldId id="733"/>
            <p14:sldId id="734"/>
            <p14:sldId id="660"/>
            <p14:sldId id="858"/>
            <p14:sldId id="673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4"/>
            <p14:sldId id="662"/>
            <p14:sldId id="664"/>
            <p14:sldId id="666"/>
            <p14:sldId id="669"/>
            <p14:sldId id="667"/>
            <p14:sldId id="721"/>
            <p14:sldId id="735"/>
            <p14:sldId id="745"/>
            <p14:sldId id="736"/>
            <p14:sldId id="737"/>
            <p14:sldId id="738"/>
            <p14:sldId id="739"/>
            <p14:sldId id="740"/>
            <p14:sldId id="741"/>
            <p14:sldId id="742"/>
            <p14:sldId id="744"/>
            <p14:sldId id="746"/>
            <p14:sldId id="670"/>
            <p14:sldId id="672"/>
            <p14:sldId id="689"/>
            <p14:sldId id="691"/>
            <p14:sldId id="690"/>
            <p14:sldId id="692"/>
            <p14:sldId id="693"/>
            <p14:sldId id="694"/>
            <p14:sldId id="695"/>
            <p14:sldId id="696"/>
            <p14:sldId id="743"/>
            <p14:sldId id="747"/>
            <p14:sldId id="748"/>
            <p14:sldId id="751"/>
            <p14:sldId id="749"/>
            <p14:sldId id="752"/>
            <p14:sldId id="697"/>
            <p14:sldId id="699"/>
            <p14:sldId id="700"/>
            <p14:sldId id="701"/>
            <p14:sldId id="702"/>
            <p14:sldId id="703"/>
            <p14:sldId id="698"/>
            <p14:sldId id="755"/>
            <p14:sldId id="756"/>
            <p14:sldId id="758"/>
          </p14:sldIdLst>
        </p14:section>
        <p14:section name="Untitled Section" id="{35805635-1DA3-4657-AF51-A959581CD607}">
          <p14:sldIdLst>
            <p14:sldId id="760"/>
            <p14:sldId id="764"/>
            <p14:sldId id="762"/>
            <p14:sldId id="704"/>
            <p14:sldId id="705"/>
            <p14:sldId id="766"/>
            <p14:sldId id="765"/>
            <p14:sldId id="706"/>
            <p14:sldId id="707"/>
            <p14:sldId id="767"/>
            <p14:sldId id="708"/>
            <p14:sldId id="709"/>
            <p14:sldId id="769"/>
            <p14:sldId id="770"/>
            <p14:sldId id="710"/>
            <p14:sldId id="771"/>
            <p14:sldId id="711"/>
            <p14:sldId id="772"/>
            <p14:sldId id="790"/>
            <p14:sldId id="774"/>
            <p14:sldId id="791"/>
            <p14:sldId id="792"/>
            <p14:sldId id="793"/>
            <p14:sldId id="794"/>
            <p14:sldId id="775"/>
            <p14:sldId id="776"/>
            <p14:sldId id="777"/>
            <p14:sldId id="778"/>
            <p14:sldId id="779"/>
            <p14:sldId id="780"/>
            <p14:sldId id="782"/>
            <p14:sldId id="783"/>
            <p14:sldId id="803"/>
            <p14:sldId id="785"/>
            <p14:sldId id="786"/>
            <p14:sldId id="787"/>
            <p14:sldId id="788"/>
            <p14:sldId id="795"/>
            <p14:sldId id="796"/>
            <p14:sldId id="798"/>
            <p14:sldId id="799"/>
            <p14:sldId id="804"/>
            <p14:sldId id="800"/>
            <p14:sldId id="801"/>
            <p14:sldId id="802"/>
            <p14:sldId id="805"/>
            <p14:sldId id="806"/>
            <p14:sldId id="807"/>
            <p14:sldId id="808"/>
            <p14:sldId id="809"/>
            <p14:sldId id="818"/>
            <p14:sldId id="810"/>
            <p14:sldId id="811"/>
            <p14:sldId id="860"/>
            <p14:sldId id="861"/>
            <p14:sldId id="812"/>
            <p14:sldId id="813"/>
            <p14:sldId id="814"/>
            <p14:sldId id="815"/>
            <p14:sldId id="817"/>
            <p14:sldId id="816"/>
            <p14:sldId id="864"/>
            <p14:sldId id="854"/>
            <p14:sldId id="856"/>
            <p14:sldId id="819"/>
            <p14:sldId id="820"/>
            <p14:sldId id="852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53"/>
            <p14:sldId id="859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62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5E0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4201" autoAdjust="0"/>
  </p:normalViewPr>
  <p:slideViewPr>
    <p:cSldViewPr>
      <p:cViewPr varScale="1">
        <p:scale>
          <a:sx n="36" d="100"/>
          <a:sy n="36" d="100"/>
        </p:scale>
        <p:origin x="-91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63" Type="http://schemas.openxmlformats.org/officeDocument/2006/relationships/slide" Target="slides/slide62.xml" /><Relationship Id="rId84" Type="http://schemas.openxmlformats.org/officeDocument/2006/relationships/slide" Target="slides/slide83.xml" /><Relationship Id="rId138" Type="http://schemas.openxmlformats.org/officeDocument/2006/relationships/slide" Target="slides/slide137.xml" /><Relationship Id="rId159" Type="http://schemas.openxmlformats.org/officeDocument/2006/relationships/slide" Target="slides/slide158.xml" /><Relationship Id="rId170" Type="http://schemas.openxmlformats.org/officeDocument/2006/relationships/slide" Target="slides/slide169.xml" /><Relationship Id="rId191" Type="http://schemas.openxmlformats.org/officeDocument/2006/relationships/slide" Target="slides/slide190.xml" /><Relationship Id="rId205" Type="http://schemas.openxmlformats.org/officeDocument/2006/relationships/slide" Target="slides/slide204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144" Type="http://schemas.openxmlformats.org/officeDocument/2006/relationships/slide" Target="slides/slide143.xml" /><Relationship Id="rId149" Type="http://schemas.openxmlformats.org/officeDocument/2006/relationships/slide" Target="slides/slide148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60" Type="http://schemas.openxmlformats.org/officeDocument/2006/relationships/slide" Target="slides/slide159.xml" /><Relationship Id="rId165" Type="http://schemas.openxmlformats.org/officeDocument/2006/relationships/slide" Target="slides/slide164.xml" /><Relationship Id="rId181" Type="http://schemas.openxmlformats.org/officeDocument/2006/relationships/slide" Target="slides/slide180.xml" /><Relationship Id="rId186" Type="http://schemas.openxmlformats.org/officeDocument/2006/relationships/slide" Target="slides/slide185.xml" /><Relationship Id="rId211" Type="http://schemas.openxmlformats.org/officeDocument/2006/relationships/tableStyles" Target="tableStyles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150" Type="http://schemas.openxmlformats.org/officeDocument/2006/relationships/slide" Target="slides/slide149.xml" /><Relationship Id="rId155" Type="http://schemas.openxmlformats.org/officeDocument/2006/relationships/slide" Target="slides/slide154.xml" /><Relationship Id="rId171" Type="http://schemas.openxmlformats.org/officeDocument/2006/relationships/slide" Target="slides/slide170.xml" /><Relationship Id="rId176" Type="http://schemas.openxmlformats.org/officeDocument/2006/relationships/slide" Target="slides/slide175.xml" /><Relationship Id="rId192" Type="http://schemas.openxmlformats.org/officeDocument/2006/relationships/slide" Target="slides/slide191.xml" /><Relationship Id="rId197" Type="http://schemas.openxmlformats.org/officeDocument/2006/relationships/slide" Target="slides/slide196.xml" /><Relationship Id="rId206" Type="http://schemas.openxmlformats.org/officeDocument/2006/relationships/slide" Target="slides/slide205.xml" /><Relationship Id="rId201" Type="http://schemas.openxmlformats.org/officeDocument/2006/relationships/slide" Target="slides/slide200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59" Type="http://schemas.openxmlformats.org/officeDocument/2006/relationships/slide" Target="slides/slide58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54" Type="http://schemas.openxmlformats.org/officeDocument/2006/relationships/slide" Target="slides/slide53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40" Type="http://schemas.openxmlformats.org/officeDocument/2006/relationships/slide" Target="slides/slide139.xml" /><Relationship Id="rId145" Type="http://schemas.openxmlformats.org/officeDocument/2006/relationships/slide" Target="slides/slide144.xml" /><Relationship Id="rId161" Type="http://schemas.openxmlformats.org/officeDocument/2006/relationships/slide" Target="slides/slide160.xml" /><Relationship Id="rId166" Type="http://schemas.openxmlformats.org/officeDocument/2006/relationships/slide" Target="slides/slide165.xml" /><Relationship Id="rId182" Type="http://schemas.openxmlformats.org/officeDocument/2006/relationships/slide" Target="slides/slide181.xml" /><Relationship Id="rId187" Type="http://schemas.openxmlformats.org/officeDocument/2006/relationships/slide" Target="slides/slide186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49" Type="http://schemas.openxmlformats.org/officeDocument/2006/relationships/slide" Target="slides/slide48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44" Type="http://schemas.openxmlformats.org/officeDocument/2006/relationships/slide" Target="slides/slide43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51" Type="http://schemas.openxmlformats.org/officeDocument/2006/relationships/slide" Target="slides/slide150.xml" /><Relationship Id="rId156" Type="http://schemas.openxmlformats.org/officeDocument/2006/relationships/slide" Target="slides/slide155.xml" /><Relationship Id="rId177" Type="http://schemas.openxmlformats.org/officeDocument/2006/relationships/slide" Target="slides/slide176.xml" /><Relationship Id="rId198" Type="http://schemas.openxmlformats.org/officeDocument/2006/relationships/slide" Target="slides/slide197.xml" /><Relationship Id="rId172" Type="http://schemas.openxmlformats.org/officeDocument/2006/relationships/slide" Target="slides/slide171.xml" /><Relationship Id="rId193" Type="http://schemas.openxmlformats.org/officeDocument/2006/relationships/slide" Target="slides/slide192.xml" /><Relationship Id="rId202" Type="http://schemas.openxmlformats.org/officeDocument/2006/relationships/slide" Target="slides/slide201.xml" /><Relationship Id="rId207" Type="http://schemas.openxmlformats.org/officeDocument/2006/relationships/notesMaster" Target="notesMasters/notesMaster1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slide" Target="slides/slide145.xml" /><Relationship Id="rId167" Type="http://schemas.openxmlformats.org/officeDocument/2006/relationships/slide" Target="slides/slide166.xml" /><Relationship Id="rId188" Type="http://schemas.openxmlformats.org/officeDocument/2006/relationships/slide" Target="slides/slide187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162" Type="http://schemas.openxmlformats.org/officeDocument/2006/relationships/slide" Target="slides/slide161.xml" /><Relationship Id="rId183" Type="http://schemas.openxmlformats.org/officeDocument/2006/relationships/slide" Target="slides/slide182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157" Type="http://schemas.openxmlformats.org/officeDocument/2006/relationships/slide" Target="slides/slide156.xml" /><Relationship Id="rId178" Type="http://schemas.openxmlformats.org/officeDocument/2006/relationships/slide" Target="slides/slide177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52" Type="http://schemas.openxmlformats.org/officeDocument/2006/relationships/slide" Target="slides/slide151.xml" /><Relationship Id="rId173" Type="http://schemas.openxmlformats.org/officeDocument/2006/relationships/slide" Target="slides/slide172.xml" /><Relationship Id="rId194" Type="http://schemas.openxmlformats.org/officeDocument/2006/relationships/slide" Target="slides/slide193.xml" /><Relationship Id="rId199" Type="http://schemas.openxmlformats.org/officeDocument/2006/relationships/slide" Target="slides/slide198.xml" /><Relationship Id="rId203" Type="http://schemas.openxmlformats.org/officeDocument/2006/relationships/slide" Target="slides/slide202.xml" /><Relationship Id="rId208" Type="http://schemas.openxmlformats.org/officeDocument/2006/relationships/presProps" Target="presProps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slide" Target="slides/slide146.xml" /><Relationship Id="rId168" Type="http://schemas.openxmlformats.org/officeDocument/2006/relationships/slide" Target="slides/slide167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Relationship Id="rId163" Type="http://schemas.openxmlformats.org/officeDocument/2006/relationships/slide" Target="slides/slide162.xml" /><Relationship Id="rId184" Type="http://schemas.openxmlformats.org/officeDocument/2006/relationships/slide" Target="slides/slide183.xml" /><Relationship Id="rId189" Type="http://schemas.openxmlformats.org/officeDocument/2006/relationships/slide" Target="slides/slide188.xml" /><Relationship Id="rId3" Type="http://schemas.openxmlformats.org/officeDocument/2006/relationships/slide" Target="slides/slide2.xml" /><Relationship Id="rId25" Type="http://schemas.openxmlformats.org/officeDocument/2006/relationships/slide" Target="slides/slide24.xml" /><Relationship Id="rId46" Type="http://schemas.openxmlformats.org/officeDocument/2006/relationships/slide" Target="slides/slide45.xml" /><Relationship Id="rId67" Type="http://schemas.openxmlformats.org/officeDocument/2006/relationships/slide" Target="slides/slide66.xml" /><Relationship Id="rId116" Type="http://schemas.openxmlformats.org/officeDocument/2006/relationships/slide" Target="slides/slide115.xml" /><Relationship Id="rId137" Type="http://schemas.openxmlformats.org/officeDocument/2006/relationships/slide" Target="slides/slide136.xml" /><Relationship Id="rId158" Type="http://schemas.openxmlformats.org/officeDocument/2006/relationships/slide" Target="slides/slide157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62" Type="http://schemas.openxmlformats.org/officeDocument/2006/relationships/slide" Target="slides/slide61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53" Type="http://schemas.openxmlformats.org/officeDocument/2006/relationships/slide" Target="slides/slide152.xml" /><Relationship Id="rId174" Type="http://schemas.openxmlformats.org/officeDocument/2006/relationships/slide" Target="slides/slide173.xml" /><Relationship Id="rId179" Type="http://schemas.openxmlformats.org/officeDocument/2006/relationships/slide" Target="slides/slide178.xml" /><Relationship Id="rId195" Type="http://schemas.openxmlformats.org/officeDocument/2006/relationships/slide" Target="slides/slide194.xml" /><Relationship Id="rId209" Type="http://schemas.openxmlformats.org/officeDocument/2006/relationships/viewProps" Target="viewProps.xml" /><Relationship Id="rId190" Type="http://schemas.openxmlformats.org/officeDocument/2006/relationships/slide" Target="slides/slide189.xml" /><Relationship Id="rId204" Type="http://schemas.openxmlformats.org/officeDocument/2006/relationships/slide" Target="slides/slide203.xml" /><Relationship Id="rId15" Type="http://schemas.openxmlformats.org/officeDocument/2006/relationships/slide" Target="slides/slide14.xml" /><Relationship Id="rId36" Type="http://schemas.openxmlformats.org/officeDocument/2006/relationships/slide" Target="slides/slide35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52" Type="http://schemas.openxmlformats.org/officeDocument/2006/relationships/slide" Target="slides/slide51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43" Type="http://schemas.openxmlformats.org/officeDocument/2006/relationships/slide" Target="slides/slide142.xml" /><Relationship Id="rId148" Type="http://schemas.openxmlformats.org/officeDocument/2006/relationships/slide" Target="slides/slide147.xml" /><Relationship Id="rId164" Type="http://schemas.openxmlformats.org/officeDocument/2006/relationships/slide" Target="slides/slide163.xml" /><Relationship Id="rId169" Type="http://schemas.openxmlformats.org/officeDocument/2006/relationships/slide" Target="slides/slide168.xml" /><Relationship Id="rId185" Type="http://schemas.openxmlformats.org/officeDocument/2006/relationships/slide" Target="slides/slide184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80" Type="http://schemas.openxmlformats.org/officeDocument/2006/relationships/slide" Target="slides/slide179.xml" /><Relationship Id="rId210" Type="http://schemas.openxmlformats.org/officeDocument/2006/relationships/theme" Target="theme/theme1.xml" /><Relationship Id="rId26" Type="http://schemas.openxmlformats.org/officeDocument/2006/relationships/slide" Target="slides/slide25.xml" /><Relationship Id="rId47" Type="http://schemas.openxmlformats.org/officeDocument/2006/relationships/slide" Target="slides/slide46.xml" /><Relationship Id="rId68" Type="http://schemas.openxmlformats.org/officeDocument/2006/relationships/slide" Target="slides/slide67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54" Type="http://schemas.openxmlformats.org/officeDocument/2006/relationships/slide" Target="slides/slide153.xml" /><Relationship Id="rId175" Type="http://schemas.openxmlformats.org/officeDocument/2006/relationships/slide" Target="slides/slide174.xml" /><Relationship Id="rId196" Type="http://schemas.openxmlformats.org/officeDocument/2006/relationships/slide" Target="slides/slide195.xml" /><Relationship Id="rId200" Type="http://schemas.openxmlformats.org/officeDocument/2006/relationships/slide" Target="slides/slide199.xml" /><Relationship Id="rId16" Type="http://schemas.openxmlformats.org/officeDocument/2006/relationships/slide" Target="slides/slide15.xml" 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 /><Relationship Id="rId3" Type="http://schemas.openxmlformats.org/officeDocument/2006/relationships/image" Target="../media/image10.wmf" /><Relationship Id="rId7" Type="http://schemas.openxmlformats.org/officeDocument/2006/relationships/image" Target="../media/image14.wmf" /><Relationship Id="rId2" Type="http://schemas.openxmlformats.org/officeDocument/2006/relationships/image" Target="../media/image9.wmf" /><Relationship Id="rId1" Type="http://schemas.openxmlformats.org/officeDocument/2006/relationships/image" Target="../media/image8.wmf" /><Relationship Id="rId6" Type="http://schemas.openxmlformats.org/officeDocument/2006/relationships/image" Target="../media/image13.wmf" /><Relationship Id="rId11" Type="http://schemas.openxmlformats.org/officeDocument/2006/relationships/image" Target="../media/image18.wmf" /><Relationship Id="rId5" Type="http://schemas.openxmlformats.org/officeDocument/2006/relationships/image" Target="../media/image12.wmf" /><Relationship Id="rId10" Type="http://schemas.openxmlformats.org/officeDocument/2006/relationships/image" Target="../media/image17.wmf" /><Relationship Id="rId4" Type="http://schemas.openxmlformats.org/officeDocument/2006/relationships/image" Target="../media/image11.wmf" /><Relationship Id="rId9" Type="http://schemas.openxmlformats.org/officeDocument/2006/relationships/image" Target="../media/image16.wmf" 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 /><Relationship Id="rId3" Type="http://schemas.openxmlformats.org/officeDocument/2006/relationships/image" Target="../media/image9.wmf" /><Relationship Id="rId7" Type="http://schemas.openxmlformats.org/officeDocument/2006/relationships/image" Target="../media/image13.wmf" /><Relationship Id="rId2" Type="http://schemas.openxmlformats.org/officeDocument/2006/relationships/image" Target="../media/image32.wmf" /><Relationship Id="rId1" Type="http://schemas.openxmlformats.org/officeDocument/2006/relationships/image" Target="../media/image31.wmf" /><Relationship Id="rId6" Type="http://schemas.openxmlformats.org/officeDocument/2006/relationships/image" Target="../media/image12.wmf" /><Relationship Id="rId11" Type="http://schemas.openxmlformats.org/officeDocument/2006/relationships/image" Target="../media/image17.wmf" /><Relationship Id="rId5" Type="http://schemas.openxmlformats.org/officeDocument/2006/relationships/image" Target="../media/image11.wmf" /><Relationship Id="rId10" Type="http://schemas.openxmlformats.org/officeDocument/2006/relationships/image" Target="../media/image16.wmf" /><Relationship Id="rId4" Type="http://schemas.openxmlformats.org/officeDocument/2006/relationships/image" Target="../media/image10.wmf" /><Relationship Id="rId9" Type="http://schemas.openxmlformats.org/officeDocument/2006/relationships/image" Target="../media/image15.wmf" 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 /><Relationship Id="rId3" Type="http://schemas.openxmlformats.org/officeDocument/2006/relationships/image" Target="../media/image13.wmf" /><Relationship Id="rId7" Type="http://schemas.openxmlformats.org/officeDocument/2006/relationships/image" Target="../media/image17.wmf" /><Relationship Id="rId2" Type="http://schemas.openxmlformats.org/officeDocument/2006/relationships/image" Target="../media/image12.wmf" /><Relationship Id="rId1" Type="http://schemas.openxmlformats.org/officeDocument/2006/relationships/image" Target="../media/image33.wmf" /><Relationship Id="rId6" Type="http://schemas.openxmlformats.org/officeDocument/2006/relationships/image" Target="../media/image16.wmf" /><Relationship Id="rId5" Type="http://schemas.openxmlformats.org/officeDocument/2006/relationships/image" Target="../media/image15.wmf" /><Relationship Id="rId10" Type="http://schemas.openxmlformats.org/officeDocument/2006/relationships/image" Target="../media/image11.wmf" /><Relationship Id="rId4" Type="http://schemas.openxmlformats.org/officeDocument/2006/relationships/image" Target="../media/image14.wmf" /><Relationship Id="rId9" Type="http://schemas.openxmlformats.org/officeDocument/2006/relationships/image" Target="../media/image10.wmf" 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 /><Relationship Id="rId3" Type="http://schemas.openxmlformats.org/officeDocument/2006/relationships/image" Target="../media/image10.wmf" /><Relationship Id="rId7" Type="http://schemas.openxmlformats.org/officeDocument/2006/relationships/image" Target="../media/image14.wmf" /><Relationship Id="rId2" Type="http://schemas.openxmlformats.org/officeDocument/2006/relationships/image" Target="../media/image9.wmf" /><Relationship Id="rId1" Type="http://schemas.openxmlformats.org/officeDocument/2006/relationships/image" Target="../media/image34.wmf" /><Relationship Id="rId6" Type="http://schemas.openxmlformats.org/officeDocument/2006/relationships/image" Target="../media/image13.wmf" /><Relationship Id="rId5" Type="http://schemas.openxmlformats.org/officeDocument/2006/relationships/image" Target="../media/image12.wmf" /><Relationship Id="rId10" Type="http://schemas.openxmlformats.org/officeDocument/2006/relationships/image" Target="../media/image17.wmf" /><Relationship Id="rId4" Type="http://schemas.openxmlformats.org/officeDocument/2006/relationships/image" Target="../media/image11.wmf" /><Relationship Id="rId9" Type="http://schemas.openxmlformats.org/officeDocument/2006/relationships/image" Target="../media/image16.wmf" 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3" Type="http://schemas.openxmlformats.org/officeDocument/2006/relationships/image" Target="../media/image11.wmf" /><Relationship Id="rId7" Type="http://schemas.openxmlformats.org/officeDocument/2006/relationships/image" Target="../media/image15.wmf" /><Relationship Id="rId2" Type="http://schemas.openxmlformats.org/officeDocument/2006/relationships/image" Target="../media/image10.wmf" /><Relationship Id="rId1" Type="http://schemas.openxmlformats.org/officeDocument/2006/relationships/image" Target="../media/image35.wmf" /><Relationship Id="rId6" Type="http://schemas.openxmlformats.org/officeDocument/2006/relationships/image" Target="../media/image14.wmf" /><Relationship Id="rId5" Type="http://schemas.openxmlformats.org/officeDocument/2006/relationships/image" Target="../media/image13.wmf" /><Relationship Id="rId10" Type="http://schemas.openxmlformats.org/officeDocument/2006/relationships/image" Target="../media/image9.wmf" /><Relationship Id="rId4" Type="http://schemas.openxmlformats.org/officeDocument/2006/relationships/image" Target="../media/image12.wmf" /><Relationship Id="rId9" Type="http://schemas.openxmlformats.org/officeDocument/2006/relationships/image" Target="../media/image17.wmf" 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13" Type="http://schemas.openxmlformats.org/officeDocument/2006/relationships/image" Target="../media/image30.wmf" /><Relationship Id="rId3" Type="http://schemas.openxmlformats.org/officeDocument/2006/relationships/image" Target="../media/image11.wmf" /><Relationship Id="rId7" Type="http://schemas.openxmlformats.org/officeDocument/2006/relationships/image" Target="../media/image15.wmf" /><Relationship Id="rId12" Type="http://schemas.openxmlformats.org/officeDocument/2006/relationships/image" Target="../media/image37.wmf" /><Relationship Id="rId2" Type="http://schemas.openxmlformats.org/officeDocument/2006/relationships/image" Target="../media/image10.wmf" /><Relationship Id="rId1" Type="http://schemas.openxmlformats.org/officeDocument/2006/relationships/image" Target="../media/image35.wmf" /><Relationship Id="rId6" Type="http://schemas.openxmlformats.org/officeDocument/2006/relationships/image" Target="../media/image14.wmf" /><Relationship Id="rId11" Type="http://schemas.openxmlformats.org/officeDocument/2006/relationships/image" Target="../media/image36.wmf" /><Relationship Id="rId5" Type="http://schemas.openxmlformats.org/officeDocument/2006/relationships/image" Target="../media/image13.wmf" /><Relationship Id="rId10" Type="http://schemas.openxmlformats.org/officeDocument/2006/relationships/image" Target="../media/image9.wmf" /><Relationship Id="rId4" Type="http://schemas.openxmlformats.org/officeDocument/2006/relationships/image" Target="../media/image12.wmf" /><Relationship Id="rId9" Type="http://schemas.openxmlformats.org/officeDocument/2006/relationships/image" Target="../media/image17.wmf" 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3" Type="http://schemas.openxmlformats.org/officeDocument/2006/relationships/image" Target="../media/image14.wmf" /><Relationship Id="rId7" Type="http://schemas.openxmlformats.org/officeDocument/2006/relationships/image" Target="../media/image10.wmf" /><Relationship Id="rId2" Type="http://schemas.openxmlformats.org/officeDocument/2006/relationships/image" Target="../media/image41.wmf" /><Relationship Id="rId1" Type="http://schemas.openxmlformats.org/officeDocument/2006/relationships/image" Target="../media/image40.wmf" /><Relationship Id="rId6" Type="http://schemas.openxmlformats.org/officeDocument/2006/relationships/image" Target="../media/image9.wmf" /><Relationship Id="rId5" Type="http://schemas.openxmlformats.org/officeDocument/2006/relationships/image" Target="../media/image17.wmf" /><Relationship Id="rId4" Type="http://schemas.openxmlformats.org/officeDocument/2006/relationships/image" Target="../media/image15.wmf" /><Relationship Id="rId9" Type="http://schemas.openxmlformats.org/officeDocument/2006/relationships/image" Target="../media/image12.wmf" 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 /><Relationship Id="rId3" Type="http://schemas.openxmlformats.org/officeDocument/2006/relationships/image" Target="../media/image15.wmf" /><Relationship Id="rId7" Type="http://schemas.openxmlformats.org/officeDocument/2006/relationships/image" Target="../media/image12.wmf" /><Relationship Id="rId2" Type="http://schemas.openxmlformats.org/officeDocument/2006/relationships/image" Target="../media/image14.wmf" /><Relationship Id="rId1" Type="http://schemas.openxmlformats.org/officeDocument/2006/relationships/image" Target="../media/image42.wmf" /><Relationship Id="rId6" Type="http://schemas.openxmlformats.org/officeDocument/2006/relationships/image" Target="../media/image11.wmf" /><Relationship Id="rId5" Type="http://schemas.openxmlformats.org/officeDocument/2006/relationships/image" Target="../media/image9.wmf" /><Relationship Id="rId4" Type="http://schemas.openxmlformats.org/officeDocument/2006/relationships/image" Target="../media/image17.wmf" 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 /><Relationship Id="rId7" Type="http://schemas.openxmlformats.org/officeDocument/2006/relationships/image" Target="../media/image49.wmf" /><Relationship Id="rId2" Type="http://schemas.openxmlformats.org/officeDocument/2006/relationships/image" Target="../media/image44.wmf" /><Relationship Id="rId1" Type="http://schemas.openxmlformats.org/officeDocument/2006/relationships/image" Target="../media/image43.wmf" /><Relationship Id="rId6" Type="http://schemas.openxmlformats.org/officeDocument/2006/relationships/image" Target="../media/image48.wmf" /><Relationship Id="rId5" Type="http://schemas.openxmlformats.org/officeDocument/2006/relationships/image" Target="../media/image47.wmf" /><Relationship Id="rId4" Type="http://schemas.openxmlformats.org/officeDocument/2006/relationships/image" Target="../media/image46.wmf" 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 /><Relationship Id="rId2" Type="http://schemas.openxmlformats.org/officeDocument/2006/relationships/image" Target="../media/image63.wmf" /><Relationship Id="rId1" Type="http://schemas.openxmlformats.org/officeDocument/2006/relationships/image" Target="../media/image62.wmf" /><Relationship Id="rId6" Type="http://schemas.openxmlformats.org/officeDocument/2006/relationships/image" Target="../media/image66.wmf" /><Relationship Id="rId5" Type="http://schemas.openxmlformats.org/officeDocument/2006/relationships/image" Target="../media/image65.wmf" /><Relationship Id="rId4" Type="http://schemas.openxmlformats.org/officeDocument/2006/relationships/image" Target="../media/image14.wmf" 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 /><Relationship Id="rId3" Type="http://schemas.openxmlformats.org/officeDocument/2006/relationships/image" Target="../media/image10.wmf" /><Relationship Id="rId7" Type="http://schemas.openxmlformats.org/officeDocument/2006/relationships/image" Target="../media/image14.wmf" /><Relationship Id="rId2" Type="http://schemas.openxmlformats.org/officeDocument/2006/relationships/image" Target="../media/image9.wmf" /><Relationship Id="rId1" Type="http://schemas.openxmlformats.org/officeDocument/2006/relationships/image" Target="../media/image19.wmf" /><Relationship Id="rId6" Type="http://schemas.openxmlformats.org/officeDocument/2006/relationships/image" Target="../media/image13.wmf" /><Relationship Id="rId11" Type="http://schemas.openxmlformats.org/officeDocument/2006/relationships/image" Target="../media/image20.wmf" /><Relationship Id="rId5" Type="http://schemas.openxmlformats.org/officeDocument/2006/relationships/image" Target="../media/image12.wmf" /><Relationship Id="rId10" Type="http://schemas.openxmlformats.org/officeDocument/2006/relationships/image" Target="../media/image17.wmf" /><Relationship Id="rId4" Type="http://schemas.openxmlformats.org/officeDocument/2006/relationships/image" Target="../media/image11.wmf" /><Relationship Id="rId9" Type="http://schemas.openxmlformats.org/officeDocument/2006/relationships/image" Target="../media/image16.wmf" 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 /><Relationship Id="rId2" Type="http://schemas.openxmlformats.org/officeDocument/2006/relationships/image" Target="../media/image65.wmf" /><Relationship Id="rId1" Type="http://schemas.openxmlformats.org/officeDocument/2006/relationships/image" Target="../media/image67.wmf" /><Relationship Id="rId6" Type="http://schemas.openxmlformats.org/officeDocument/2006/relationships/image" Target="../media/image14.wmf" /><Relationship Id="rId5" Type="http://schemas.openxmlformats.org/officeDocument/2006/relationships/image" Target="../media/image64.wmf" /><Relationship Id="rId4" Type="http://schemas.openxmlformats.org/officeDocument/2006/relationships/image" Target="../media/image63.wmf" 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 /><Relationship Id="rId2" Type="http://schemas.openxmlformats.org/officeDocument/2006/relationships/image" Target="../media/image79.wmf" /><Relationship Id="rId1" Type="http://schemas.openxmlformats.org/officeDocument/2006/relationships/image" Target="../media/image78.wmf" /><Relationship Id="rId6" Type="http://schemas.openxmlformats.org/officeDocument/2006/relationships/image" Target="../media/image83.wmf" /><Relationship Id="rId5" Type="http://schemas.openxmlformats.org/officeDocument/2006/relationships/image" Target="../media/image82.wmf" /><Relationship Id="rId4" Type="http://schemas.openxmlformats.org/officeDocument/2006/relationships/image" Target="../media/image81.wmf" 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 /><Relationship Id="rId2" Type="http://schemas.openxmlformats.org/officeDocument/2006/relationships/image" Target="../media/image110.wmf" /><Relationship Id="rId1" Type="http://schemas.openxmlformats.org/officeDocument/2006/relationships/image" Target="../media/image14.wmf" 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3" Type="http://schemas.openxmlformats.org/officeDocument/2006/relationships/image" Target="../media/image11.wmf" /><Relationship Id="rId7" Type="http://schemas.openxmlformats.org/officeDocument/2006/relationships/image" Target="../media/image15.wmf" /><Relationship Id="rId2" Type="http://schemas.openxmlformats.org/officeDocument/2006/relationships/image" Target="../media/image10.wmf" /><Relationship Id="rId1" Type="http://schemas.openxmlformats.org/officeDocument/2006/relationships/image" Target="../media/image21.wmf" /><Relationship Id="rId6" Type="http://schemas.openxmlformats.org/officeDocument/2006/relationships/image" Target="../media/image14.wmf" /><Relationship Id="rId5" Type="http://schemas.openxmlformats.org/officeDocument/2006/relationships/image" Target="../media/image13.wmf" /><Relationship Id="rId10" Type="http://schemas.openxmlformats.org/officeDocument/2006/relationships/image" Target="../media/image9.wmf" /><Relationship Id="rId4" Type="http://schemas.openxmlformats.org/officeDocument/2006/relationships/image" Target="../media/image12.wmf" /><Relationship Id="rId9" Type="http://schemas.openxmlformats.org/officeDocument/2006/relationships/image" Target="../media/image17.wmf" 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 /><Relationship Id="rId2" Type="http://schemas.openxmlformats.org/officeDocument/2006/relationships/image" Target="../media/image110.wmf" /><Relationship Id="rId1" Type="http://schemas.openxmlformats.org/officeDocument/2006/relationships/image" Target="../media/image14.wmf" 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 /><Relationship Id="rId2" Type="http://schemas.openxmlformats.org/officeDocument/2006/relationships/image" Target="../media/image111.wmf" /><Relationship Id="rId1" Type="http://schemas.openxmlformats.org/officeDocument/2006/relationships/image" Target="../media/image110.wmf" 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 /><Relationship Id="rId2" Type="http://schemas.openxmlformats.org/officeDocument/2006/relationships/image" Target="../media/image111.wmf" /><Relationship Id="rId1" Type="http://schemas.openxmlformats.org/officeDocument/2006/relationships/image" Target="../media/image110.wmf" 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 /><Relationship Id="rId2" Type="http://schemas.openxmlformats.org/officeDocument/2006/relationships/image" Target="../media/image111.wmf" /><Relationship Id="rId1" Type="http://schemas.openxmlformats.org/officeDocument/2006/relationships/image" Target="../media/image110.wmf" 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 /><Relationship Id="rId1" Type="http://schemas.openxmlformats.org/officeDocument/2006/relationships/image" Target="../media/image111.wmf" 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 /><Relationship Id="rId2" Type="http://schemas.openxmlformats.org/officeDocument/2006/relationships/image" Target="../media/image111.wmf" /><Relationship Id="rId1" Type="http://schemas.openxmlformats.org/officeDocument/2006/relationships/image" Target="../media/image110.wmf" 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 /><Relationship Id="rId2" Type="http://schemas.openxmlformats.org/officeDocument/2006/relationships/image" Target="../media/image110.wmf" /><Relationship Id="rId1" Type="http://schemas.openxmlformats.org/officeDocument/2006/relationships/image" Target="../media/image14.wmf" 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 /><Relationship Id="rId2" Type="http://schemas.openxmlformats.org/officeDocument/2006/relationships/image" Target="../media/image110.wmf" /><Relationship Id="rId1" Type="http://schemas.openxmlformats.org/officeDocument/2006/relationships/image" Target="../media/image14.wmf" 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 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 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3" Type="http://schemas.openxmlformats.org/officeDocument/2006/relationships/image" Target="../media/image10.wmf" /><Relationship Id="rId7" Type="http://schemas.openxmlformats.org/officeDocument/2006/relationships/image" Target="../media/image15.wmf" /><Relationship Id="rId2" Type="http://schemas.openxmlformats.org/officeDocument/2006/relationships/image" Target="../media/image9.wmf" /><Relationship Id="rId1" Type="http://schemas.openxmlformats.org/officeDocument/2006/relationships/image" Target="../media/image22.wmf" /><Relationship Id="rId6" Type="http://schemas.openxmlformats.org/officeDocument/2006/relationships/image" Target="../media/image14.wmf" /><Relationship Id="rId11" Type="http://schemas.openxmlformats.org/officeDocument/2006/relationships/image" Target="../media/image13.wmf" /><Relationship Id="rId5" Type="http://schemas.openxmlformats.org/officeDocument/2006/relationships/image" Target="../media/image12.wmf" /><Relationship Id="rId10" Type="http://schemas.openxmlformats.org/officeDocument/2006/relationships/image" Target="../media/image23.wmf" /><Relationship Id="rId4" Type="http://schemas.openxmlformats.org/officeDocument/2006/relationships/image" Target="../media/image11.wmf" /><Relationship Id="rId9" Type="http://schemas.openxmlformats.org/officeDocument/2006/relationships/image" Target="../media/image17.wmf" 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 /><Relationship Id="rId2" Type="http://schemas.openxmlformats.org/officeDocument/2006/relationships/image" Target="../media/image149.wmf" /><Relationship Id="rId1" Type="http://schemas.openxmlformats.org/officeDocument/2006/relationships/image" Target="../media/image148.wmf" /><Relationship Id="rId4" Type="http://schemas.openxmlformats.org/officeDocument/2006/relationships/image" Target="../media/image151.wmf" 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 /><Relationship Id="rId2" Type="http://schemas.openxmlformats.org/officeDocument/2006/relationships/image" Target="../media/image153.wmf" /><Relationship Id="rId1" Type="http://schemas.openxmlformats.org/officeDocument/2006/relationships/image" Target="../media/image152.wmf" /><Relationship Id="rId4" Type="http://schemas.openxmlformats.org/officeDocument/2006/relationships/image" Target="../media/image155.wmf" 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 /><Relationship Id="rId3" Type="http://schemas.openxmlformats.org/officeDocument/2006/relationships/image" Target="../media/image150.wmf" /><Relationship Id="rId7" Type="http://schemas.openxmlformats.org/officeDocument/2006/relationships/image" Target="../media/image159.wmf" /><Relationship Id="rId2" Type="http://schemas.openxmlformats.org/officeDocument/2006/relationships/image" Target="../media/image149.wmf" /><Relationship Id="rId1" Type="http://schemas.openxmlformats.org/officeDocument/2006/relationships/image" Target="../media/image148.wmf" /><Relationship Id="rId6" Type="http://schemas.openxmlformats.org/officeDocument/2006/relationships/image" Target="../media/image158.wmf" /><Relationship Id="rId5" Type="http://schemas.openxmlformats.org/officeDocument/2006/relationships/image" Target="../media/image157.wmf" /><Relationship Id="rId10" Type="http://schemas.openxmlformats.org/officeDocument/2006/relationships/image" Target="../media/image162.wmf" /><Relationship Id="rId4" Type="http://schemas.openxmlformats.org/officeDocument/2006/relationships/image" Target="../media/image156.wmf" /><Relationship Id="rId9" Type="http://schemas.openxmlformats.org/officeDocument/2006/relationships/image" Target="../media/image161.wmf" 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 /><Relationship Id="rId3" Type="http://schemas.openxmlformats.org/officeDocument/2006/relationships/image" Target="../media/image163.wmf" /><Relationship Id="rId7" Type="http://schemas.openxmlformats.org/officeDocument/2006/relationships/image" Target="../media/image159.wmf" /><Relationship Id="rId2" Type="http://schemas.openxmlformats.org/officeDocument/2006/relationships/image" Target="../media/image149.wmf" /><Relationship Id="rId1" Type="http://schemas.openxmlformats.org/officeDocument/2006/relationships/image" Target="../media/image148.wmf" /><Relationship Id="rId6" Type="http://schemas.openxmlformats.org/officeDocument/2006/relationships/image" Target="../media/image158.wmf" /><Relationship Id="rId5" Type="http://schemas.openxmlformats.org/officeDocument/2006/relationships/image" Target="../media/image157.wmf" /><Relationship Id="rId10" Type="http://schemas.openxmlformats.org/officeDocument/2006/relationships/image" Target="../media/image162.wmf" /><Relationship Id="rId4" Type="http://schemas.openxmlformats.org/officeDocument/2006/relationships/image" Target="../media/image156.wmf" /><Relationship Id="rId9" Type="http://schemas.openxmlformats.org/officeDocument/2006/relationships/image" Target="../media/image161.wmf" 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 /><Relationship Id="rId3" Type="http://schemas.openxmlformats.org/officeDocument/2006/relationships/image" Target="../media/image164.wmf" /><Relationship Id="rId7" Type="http://schemas.openxmlformats.org/officeDocument/2006/relationships/image" Target="../media/image159.wmf" /><Relationship Id="rId2" Type="http://schemas.openxmlformats.org/officeDocument/2006/relationships/image" Target="../media/image149.wmf" /><Relationship Id="rId1" Type="http://schemas.openxmlformats.org/officeDocument/2006/relationships/image" Target="../media/image148.wmf" /><Relationship Id="rId6" Type="http://schemas.openxmlformats.org/officeDocument/2006/relationships/image" Target="../media/image158.wmf" /><Relationship Id="rId5" Type="http://schemas.openxmlformats.org/officeDocument/2006/relationships/image" Target="../media/image157.wmf" /><Relationship Id="rId4" Type="http://schemas.openxmlformats.org/officeDocument/2006/relationships/image" Target="../media/image156.wmf" /><Relationship Id="rId9" Type="http://schemas.openxmlformats.org/officeDocument/2006/relationships/image" Target="../media/image161.wmf" 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 /><Relationship Id="rId3" Type="http://schemas.openxmlformats.org/officeDocument/2006/relationships/image" Target="../media/image167.wmf" /><Relationship Id="rId7" Type="http://schemas.openxmlformats.org/officeDocument/2006/relationships/image" Target="../media/image171.wmf" /><Relationship Id="rId2" Type="http://schemas.openxmlformats.org/officeDocument/2006/relationships/image" Target="../media/image166.wmf" /><Relationship Id="rId1" Type="http://schemas.openxmlformats.org/officeDocument/2006/relationships/image" Target="../media/image165.wmf" /><Relationship Id="rId6" Type="http://schemas.openxmlformats.org/officeDocument/2006/relationships/image" Target="../media/image170.wmf" /><Relationship Id="rId5" Type="http://schemas.openxmlformats.org/officeDocument/2006/relationships/image" Target="../media/image169.wmf" /><Relationship Id="rId4" Type="http://schemas.openxmlformats.org/officeDocument/2006/relationships/image" Target="../media/image168.wmf" 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 /><Relationship Id="rId3" Type="http://schemas.openxmlformats.org/officeDocument/2006/relationships/image" Target="../media/image175.wmf" /><Relationship Id="rId7" Type="http://schemas.openxmlformats.org/officeDocument/2006/relationships/image" Target="../media/image176.wmf" /><Relationship Id="rId2" Type="http://schemas.openxmlformats.org/officeDocument/2006/relationships/image" Target="../media/image174.wmf" /><Relationship Id="rId1" Type="http://schemas.openxmlformats.org/officeDocument/2006/relationships/image" Target="../media/image165.wmf" /><Relationship Id="rId6" Type="http://schemas.openxmlformats.org/officeDocument/2006/relationships/image" Target="../media/image170.wmf" /><Relationship Id="rId5" Type="http://schemas.openxmlformats.org/officeDocument/2006/relationships/image" Target="../media/image169.wmf" /><Relationship Id="rId4" Type="http://schemas.openxmlformats.org/officeDocument/2006/relationships/image" Target="../media/image168.wmf" 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 /><Relationship Id="rId3" Type="http://schemas.openxmlformats.org/officeDocument/2006/relationships/image" Target="../media/image176.wmf" /><Relationship Id="rId7" Type="http://schemas.openxmlformats.org/officeDocument/2006/relationships/image" Target="../media/image180.wmf" /><Relationship Id="rId2" Type="http://schemas.openxmlformats.org/officeDocument/2006/relationships/image" Target="../media/image177.wmf" /><Relationship Id="rId1" Type="http://schemas.openxmlformats.org/officeDocument/2006/relationships/image" Target="../media/image165.wmf" /><Relationship Id="rId6" Type="http://schemas.openxmlformats.org/officeDocument/2006/relationships/image" Target="../media/image179.wmf" /><Relationship Id="rId5" Type="http://schemas.openxmlformats.org/officeDocument/2006/relationships/image" Target="../media/image178.wmf" /><Relationship Id="rId4" Type="http://schemas.openxmlformats.org/officeDocument/2006/relationships/image" Target="../media/image172.wmf" /><Relationship Id="rId9" Type="http://schemas.openxmlformats.org/officeDocument/2006/relationships/image" Target="../media/image181.wmf" 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 /><Relationship Id="rId3" Type="http://schemas.openxmlformats.org/officeDocument/2006/relationships/image" Target="../media/image167.wmf" /><Relationship Id="rId7" Type="http://schemas.openxmlformats.org/officeDocument/2006/relationships/image" Target="../media/image176.wmf" /><Relationship Id="rId2" Type="http://schemas.openxmlformats.org/officeDocument/2006/relationships/image" Target="../media/image166.wmf" /><Relationship Id="rId1" Type="http://schemas.openxmlformats.org/officeDocument/2006/relationships/image" Target="../media/image165.wmf" /><Relationship Id="rId6" Type="http://schemas.openxmlformats.org/officeDocument/2006/relationships/image" Target="../media/image170.wmf" /><Relationship Id="rId5" Type="http://schemas.openxmlformats.org/officeDocument/2006/relationships/image" Target="../media/image169.wmf" /><Relationship Id="rId4" Type="http://schemas.openxmlformats.org/officeDocument/2006/relationships/image" Target="../media/image168.wmf" 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 /><Relationship Id="rId3" Type="http://schemas.openxmlformats.org/officeDocument/2006/relationships/image" Target="../media/image168.wmf" /><Relationship Id="rId7" Type="http://schemas.openxmlformats.org/officeDocument/2006/relationships/image" Target="../media/image186.wmf" /><Relationship Id="rId2" Type="http://schemas.openxmlformats.org/officeDocument/2006/relationships/image" Target="../media/image166.wmf" /><Relationship Id="rId1" Type="http://schemas.openxmlformats.org/officeDocument/2006/relationships/image" Target="../media/image165.wmf" /><Relationship Id="rId6" Type="http://schemas.openxmlformats.org/officeDocument/2006/relationships/image" Target="../media/image176.wmf" /><Relationship Id="rId5" Type="http://schemas.openxmlformats.org/officeDocument/2006/relationships/image" Target="../media/image185.wmf" /><Relationship Id="rId10" Type="http://schemas.openxmlformats.org/officeDocument/2006/relationships/image" Target="../media/image172.wmf" /><Relationship Id="rId4" Type="http://schemas.openxmlformats.org/officeDocument/2006/relationships/image" Target="../media/image184.wmf" /><Relationship Id="rId9" Type="http://schemas.openxmlformats.org/officeDocument/2006/relationships/image" Target="../media/image167.wmf" 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 /><Relationship Id="rId3" Type="http://schemas.openxmlformats.org/officeDocument/2006/relationships/image" Target="../media/image10.wmf" /><Relationship Id="rId7" Type="http://schemas.openxmlformats.org/officeDocument/2006/relationships/image" Target="../media/image14.wmf" /><Relationship Id="rId2" Type="http://schemas.openxmlformats.org/officeDocument/2006/relationships/image" Target="../media/image9.wmf" /><Relationship Id="rId1" Type="http://schemas.openxmlformats.org/officeDocument/2006/relationships/image" Target="../media/image24.wmf" /><Relationship Id="rId6" Type="http://schemas.openxmlformats.org/officeDocument/2006/relationships/image" Target="../media/image13.wmf" /><Relationship Id="rId11" Type="http://schemas.openxmlformats.org/officeDocument/2006/relationships/image" Target="../media/image25.wmf" /><Relationship Id="rId5" Type="http://schemas.openxmlformats.org/officeDocument/2006/relationships/image" Target="../media/image12.wmf" /><Relationship Id="rId10" Type="http://schemas.openxmlformats.org/officeDocument/2006/relationships/image" Target="../media/image17.wmf" /><Relationship Id="rId4" Type="http://schemas.openxmlformats.org/officeDocument/2006/relationships/image" Target="../media/image11.wmf" /><Relationship Id="rId9" Type="http://schemas.openxmlformats.org/officeDocument/2006/relationships/image" Target="../media/image16.wmf" 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 /><Relationship Id="rId13" Type="http://schemas.openxmlformats.org/officeDocument/2006/relationships/image" Target="../media/image194.wmf" /><Relationship Id="rId3" Type="http://schemas.openxmlformats.org/officeDocument/2006/relationships/image" Target="../media/image166.wmf" /><Relationship Id="rId7" Type="http://schemas.openxmlformats.org/officeDocument/2006/relationships/image" Target="../media/image176.wmf" /><Relationship Id="rId12" Type="http://schemas.openxmlformats.org/officeDocument/2006/relationships/image" Target="../media/image193.wmf" /><Relationship Id="rId2" Type="http://schemas.openxmlformats.org/officeDocument/2006/relationships/image" Target="../media/image165.wmf" /><Relationship Id="rId1" Type="http://schemas.openxmlformats.org/officeDocument/2006/relationships/image" Target="../media/image188.wmf" /><Relationship Id="rId6" Type="http://schemas.openxmlformats.org/officeDocument/2006/relationships/image" Target="../media/image190.wmf" /><Relationship Id="rId11" Type="http://schemas.openxmlformats.org/officeDocument/2006/relationships/image" Target="../media/image192.wmf" /><Relationship Id="rId5" Type="http://schemas.openxmlformats.org/officeDocument/2006/relationships/image" Target="../media/image189.wmf" /><Relationship Id="rId10" Type="http://schemas.openxmlformats.org/officeDocument/2006/relationships/image" Target="../media/image179.wmf" /><Relationship Id="rId4" Type="http://schemas.openxmlformats.org/officeDocument/2006/relationships/image" Target="../media/image168.wmf" /><Relationship Id="rId9" Type="http://schemas.openxmlformats.org/officeDocument/2006/relationships/image" Target="../media/image167.wmf" /><Relationship Id="rId14" Type="http://schemas.openxmlformats.org/officeDocument/2006/relationships/image" Target="../media/image195.wmf" 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 /><Relationship Id="rId13" Type="http://schemas.openxmlformats.org/officeDocument/2006/relationships/image" Target="../media/image195.wmf" /><Relationship Id="rId3" Type="http://schemas.openxmlformats.org/officeDocument/2006/relationships/image" Target="../media/image168.wmf" /><Relationship Id="rId7" Type="http://schemas.openxmlformats.org/officeDocument/2006/relationships/image" Target="../media/image191.wmf" /><Relationship Id="rId12" Type="http://schemas.openxmlformats.org/officeDocument/2006/relationships/image" Target="../media/image197.wmf" /><Relationship Id="rId2" Type="http://schemas.openxmlformats.org/officeDocument/2006/relationships/image" Target="../media/image166.wmf" /><Relationship Id="rId1" Type="http://schemas.openxmlformats.org/officeDocument/2006/relationships/image" Target="../media/image165.wmf" /><Relationship Id="rId6" Type="http://schemas.openxmlformats.org/officeDocument/2006/relationships/image" Target="../media/image176.wmf" /><Relationship Id="rId11" Type="http://schemas.openxmlformats.org/officeDocument/2006/relationships/image" Target="../media/image193.wmf" /><Relationship Id="rId5" Type="http://schemas.openxmlformats.org/officeDocument/2006/relationships/image" Target="../media/image196.wmf" /><Relationship Id="rId10" Type="http://schemas.openxmlformats.org/officeDocument/2006/relationships/image" Target="../media/image192.wmf" /><Relationship Id="rId4" Type="http://schemas.openxmlformats.org/officeDocument/2006/relationships/image" Target="../media/image189.wmf" /><Relationship Id="rId9" Type="http://schemas.openxmlformats.org/officeDocument/2006/relationships/image" Target="../media/image179.wmf" /><Relationship Id="rId14" Type="http://schemas.openxmlformats.org/officeDocument/2006/relationships/image" Target="../media/image188.wmf" 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 /><Relationship Id="rId3" Type="http://schemas.openxmlformats.org/officeDocument/2006/relationships/image" Target="../media/image168.wmf" /><Relationship Id="rId7" Type="http://schemas.openxmlformats.org/officeDocument/2006/relationships/image" Target="../media/image187.wmf" /><Relationship Id="rId2" Type="http://schemas.openxmlformats.org/officeDocument/2006/relationships/image" Target="../media/image166.wmf" /><Relationship Id="rId1" Type="http://schemas.openxmlformats.org/officeDocument/2006/relationships/image" Target="../media/image165.wmf" /><Relationship Id="rId6" Type="http://schemas.openxmlformats.org/officeDocument/2006/relationships/image" Target="../media/image186.wmf" /><Relationship Id="rId5" Type="http://schemas.openxmlformats.org/officeDocument/2006/relationships/image" Target="../media/image176.wmf" /><Relationship Id="rId10" Type="http://schemas.openxmlformats.org/officeDocument/2006/relationships/image" Target="../media/image199.wmf" /><Relationship Id="rId4" Type="http://schemas.openxmlformats.org/officeDocument/2006/relationships/image" Target="../media/image198.wmf" /><Relationship Id="rId9" Type="http://schemas.openxmlformats.org/officeDocument/2006/relationships/image" Target="../media/image172.wmf" 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 /><Relationship Id="rId3" Type="http://schemas.openxmlformats.org/officeDocument/2006/relationships/image" Target="../media/image167.wmf" /><Relationship Id="rId7" Type="http://schemas.openxmlformats.org/officeDocument/2006/relationships/image" Target="../media/image171.wmf" /><Relationship Id="rId12" Type="http://schemas.openxmlformats.org/officeDocument/2006/relationships/image" Target="../media/image205.wmf" /><Relationship Id="rId2" Type="http://schemas.openxmlformats.org/officeDocument/2006/relationships/image" Target="../media/image201.wmf" /><Relationship Id="rId1" Type="http://schemas.openxmlformats.org/officeDocument/2006/relationships/image" Target="../media/image200.wmf" /><Relationship Id="rId6" Type="http://schemas.openxmlformats.org/officeDocument/2006/relationships/image" Target="../media/image170.wmf" /><Relationship Id="rId11" Type="http://schemas.openxmlformats.org/officeDocument/2006/relationships/image" Target="../media/image204.wmf" /><Relationship Id="rId5" Type="http://schemas.openxmlformats.org/officeDocument/2006/relationships/image" Target="../media/image169.wmf" /><Relationship Id="rId10" Type="http://schemas.openxmlformats.org/officeDocument/2006/relationships/image" Target="../media/image203.wmf" /><Relationship Id="rId4" Type="http://schemas.openxmlformats.org/officeDocument/2006/relationships/image" Target="../media/image202.wmf" /><Relationship Id="rId9" Type="http://schemas.openxmlformats.org/officeDocument/2006/relationships/image" Target="../media/image165.wmf" 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 /><Relationship Id="rId2" Type="http://schemas.openxmlformats.org/officeDocument/2006/relationships/image" Target="../media/image207.wmf" /><Relationship Id="rId1" Type="http://schemas.openxmlformats.org/officeDocument/2006/relationships/image" Target="../media/image206.wmf" /><Relationship Id="rId4" Type="http://schemas.openxmlformats.org/officeDocument/2006/relationships/image" Target="../media/image209.wmf" 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 /><Relationship Id="rId2" Type="http://schemas.openxmlformats.org/officeDocument/2006/relationships/image" Target="../media/image211.wmf" /><Relationship Id="rId1" Type="http://schemas.openxmlformats.org/officeDocument/2006/relationships/image" Target="../media/image210.wmf" /><Relationship Id="rId5" Type="http://schemas.openxmlformats.org/officeDocument/2006/relationships/image" Target="../media/image214.wmf" /><Relationship Id="rId4" Type="http://schemas.openxmlformats.org/officeDocument/2006/relationships/image" Target="../media/image213.wmf" 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 /><Relationship Id="rId3" Type="http://schemas.openxmlformats.org/officeDocument/2006/relationships/image" Target="../media/image12.wmf" /><Relationship Id="rId7" Type="http://schemas.openxmlformats.org/officeDocument/2006/relationships/image" Target="../media/image16.wmf" /><Relationship Id="rId2" Type="http://schemas.openxmlformats.org/officeDocument/2006/relationships/image" Target="../media/image11.wmf" /><Relationship Id="rId1" Type="http://schemas.openxmlformats.org/officeDocument/2006/relationships/image" Target="../media/image26.wmf" /><Relationship Id="rId6" Type="http://schemas.openxmlformats.org/officeDocument/2006/relationships/image" Target="../media/image15.wmf" /><Relationship Id="rId5" Type="http://schemas.openxmlformats.org/officeDocument/2006/relationships/image" Target="../media/image14.wmf" /><Relationship Id="rId10" Type="http://schemas.openxmlformats.org/officeDocument/2006/relationships/image" Target="../media/image10.wmf" /><Relationship Id="rId4" Type="http://schemas.openxmlformats.org/officeDocument/2006/relationships/image" Target="../media/image13.wmf" /><Relationship Id="rId9" Type="http://schemas.openxmlformats.org/officeDocument/2006/relationships/image" Target="../media/image9.wmf" 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3" Type="http://schemas.openxmlformats.org/officeDocument/2006/relationships/image" Target="../media/image11.wmf" /><Relationship Id="rId7" Type="http://schemas.openxmlformats.org/officeDocument/2006/relationships/image" Target="../media/image15.wmf" /><Relationship Id="rId2" Type="http://schemas.openxmlformats.org/officeDocument/2006/relationships/image" Target="../media/image10.wmf" /><Relationship Id="rId1" Type="http://schemas.openxmlformats.org/officeDocument/2006/relationships/image" Target="../media/image27.wmf" /><Relationship Id="rId6" Type="http://schemas.openxmlformats.org/officeDocument/2006/relationships/image" Target="../media/image14.wmf" /><Relationship Id="rId5" Type="http://schemas.openxmlformats.org/officeDocument/2006/relationships/image" Target="../media/image13.wmf" /><Relationship Id="rId10" Type="http://schemas.openxmlformats.org/officeDocument/2006/relationships/image" Target="../media/image9.wmf" /><Relationship Id="rId4" Type="http://schemas.openxmlformats.org/officeDocument/2006/relationships/image" Target="../media/image12.wmf" /><Relationship Id="rId9" Type="http://schemas.openxmlformats.org/officeDocument/2006/relationships/image" Target="../media/image17.wmf" 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 /><Relationship Id="rId3" Type="http://schemas.openxmlformats.org/officeDocument/2006/relationships/image" Target="../media/image11.wmf" /><Relationship Id="rId7" Type="http://schemas.openxmlformats.org/officeDocument/2006/relationships/image" Target="../media/image15.wmf" /><Relationship Id="rId2" Type="http://schemas.openxmlformats.org/officeDocument/2006/relationships/image" Target="../media/image10.wmf" /><Relationship Id="rId1" Type="http://schemas.openxmlformats.org/officeDocument/2006/relationships/image" Target="../media/image9.wmf" /><Relationship Id="rId6" Type="http://schemas.openxmlformats.org/officeDocument/2006/relationships/image" Target="../media/image14.wmf" /><Relationship Id="rId5" Type="http://schemas.openxmlformats.org/officeDocument/2006/relationships/image" Target="../media/image13.wmf" /><Relationship Id="rId10" Type="http://schemas.openxmlformats.org/officeDocument/2006/relationships/image" Target="../media/image28.wmf" /><Relationship Id="rId4" Type="http://schemas.openxmlformats.org/officeDocument/2006/relationships/image" Target="../media/image12.wmf" /><Relationship Id="rId9" Type="http://schemas.openxmlformats.org/officeDocument/2006/relationships/image" Target="../media/image17.wmf" 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 /><Relationship Id="rId3" Type="http://schemas.openxmlformats.org/officeDocument/2006/relationships/image" Target="../media/image10.wmf" /><Relationship Id="rId7" Type="http://schemas.openxmlformats.org/officeDocument/2006/relationships/image" Target="../media/image14.wmf" /><Relationship Id="rId12" Type="http://schemas.openxmlformats.org/officeDocument/2006/relationships/image" Target="../media/image30.wmf" /><Relationship Id="rId2" Type="http://schemas.openxmlformats.org/officeDocument/2006/relationships/image" Target="../media/image9.wmf" /><Relationship Id="rId1" Type="http://schemas.openxmlformats.org/officeDocument/2006/relationships/image" Target="../media/image24.wmf" /><Relationship Id="rId6" Type="http://schemas.openxmlformats.org/officeDocument/2006/relationships/image" Target="../media/image13.wmf" /><Relationship Id="rId11" Type="http://schemas.openxmlformats.org/officeDocument/2006/relationships/image" Target="../media/image29.wmf" /><Relationship Id="rId5" Type="http://schemas.openxmlformats.org/officeDocument/2006/relationships/image" Target="../media/image12.wmf" /><Relationship Id="rId10" Type="http://schemas.openxmlformats.org/officeDocument/2006/relationships/image" Target="../media/image17.wmf" /><Relationship Id="rId4" Type="http://schemas.openxmlformats.org/officeDocument/2006/relationships/image" Target="../media/image11.wmf" /><Relationship Id="rId9" Type="http://schemas.openxmlformats.org/officeDocument/2006/relationships/image" Target="../media/image16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AA103-FA6F-4BA7-85DB-ECB7FF89B45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B9102-ABC0-4B3D-8EF1-04366C9A6F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1B4028-8E1C-4FBD-9FF4-D4DD3E34B934}" type="slidenum">
              <a:rPr lang="en-US"/>
              <a:pPr/>
              <a:t>49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04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B2DA78-EC2B-44B1-BECD-E0293B4597B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792A6E-C2C0-452E-8B8E-F009BB5CE12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14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14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95D14F-0331-4EF0-A730-81881D9D7A8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0CA192-230E-44FA-B191-2D6813545FB0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6374A5-38EA-46F7-A411-F7FB39EDC0F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20E45-6572-4EF2-9C08-A4EE7D7AD05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6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AB0E4-8E8E-4033-BD2C-C78016CCF1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37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98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63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42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52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9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e11693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e11693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06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0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4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e11693a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8e11693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e11693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e11693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A4F93-4378-48BC-AECB-1571F67AE2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DDDE35-786E-482D-87A1-6498BC972F48}" type="slidenum">
              <a:rPr lang="en-US"/>
              <a:pPr/>
              <a:t>47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156ABC-9D17-450A-9DA3-B1936F72E977}" type="slidenum">
              <a:rPr lang="en-US"/>
              <a:pPr/>
              <a:t>48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D60A3DA-D22B-4771-BE27-A1D9CBF33440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Dr. Sandeep Rathor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CF51-42F6-4EB5-961F-92E0C55241F9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D1F375-837C-4BCD-BABE-7B08A338F802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A14AE-6EDB-42D1-95CF-DD79FE0BA548}" type="datetime1">
              <a:rPr lang="en-US" smtClean="0"/>
              <a:pPr>
                <a:defRPr/>
              </a:pPr>
              <a:t>9/13/2022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Sandeep Rathor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2E058-F757-4588-BC2F-782E0DD4C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BF1C5-3C09-435F-8455-27148BAAA189}" type="datetime1">
              <a:rPr lang="en-US" smtClean="0"/>
              <a:pPr>
                <a:defRPr/>
              </a:pPr>
              <a:t>9/13/2022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Sandeep Rathor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56436-394B-4D7A-A36A-5FE24228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8D2E-E4AF-4936-8096-91CDBE57B7AC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AB36-69B8-4660-BCAC-8FB4EB807D51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CF373BB-295D-47A4-97F7-CA246E0F4F24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299C9A-9CE7-49E0-95BE-10C1579A1D5A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Dr. Sandeep Rathor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413E-3BC0-4E4E-B9D4-636438703AC7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F5E4-7658-4058-AC01-F980297FEDE6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E4A3-FFB9-4F29-B25C-421F315E12EC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2AE7DFB-20AB-481E-BFB8-C1BD3DD6570F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Dr. Sandeep Rathor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6D704CA-F499-4437-9EE6-D4B861DA1BAA}" type="datetime1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Dr. Sandeep Rathor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7.xml" 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 /><Relationship Id="rId13" Type="http://schemas.openxmlformats.org/officeDocument/2006/relationships/oleObject" Target="../embeddings/oleObject419.bin" /><Relationship Id="rId3" Type="http://schemas.openxmlformats.org/officeDocument/2006/relationships/notesSlide" Target="../notesSlides/notesSlide20.xml" /><Relationship Id="rId7" Type="http://schemas.openxmlformats.org/officeDocument/2006/relationships/oleObject" Target="../embeddings/oleObject415.bin" /><Relationship Id="rId12" Type="http://schemas.openxmlformats.org/officeDocument/2006/relationships/oleObject" Target="../embeddings/oleObject418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29.vml" /><Relationship Id="rId6" Type="http://schemas.openxmlformats.org/officeDocument/2006/relationships/oleObject" Target="../embeddings/oleObject414.bin" /><Relationship Id="rId11" Type="http://schemas.openxmlformats.org/officeDocument/2006/relationships/oleObject" Target="../embeddings/oleObject417.bin" /><Relationship Id="rId5" Type="http://schemas.openxmlformats.org/officeDocument/2006/relationships/image" Target="../media/image14.wmf" /><Relationship Id="rId10" Type="http://schemas.openxmlformats.org/officeDocument/2006/relationships/image" Target="../media/image15.wmf" /><Relationship Id="rId4" Type="http://schemas.openxmlformats.org/officeDocument/2006/relationships/oleObject" Target="../embeddings/oleObject413.bin" /><Relationship Id="rId9" Type="http://schemas.openxmlformats.org/officeDocument/2006/relationships/oleObject" Target="../embeddings/oleObject416.bin" 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2.bin" /><Relationship Id="rId13" Type="http://schemas.openxmlformats.org/officeDocument/2006/relationships/oleObject" Target="../embeddings/oleObject426.bin" /><Relationship Id="rId3" Type="http://schemas.openxmlformats.org/officeDocument/2006/relationships/notesSlide" Target="../notesSlides/notesSlide21.xml" /><Relationship Id="rId7" Type="http://schemas.openxmlformats.org/officeDocument/2006/relationships/image" Target="../media/image110.wmf" /><Relationship Id="rId12" Type="http://schemas.openxmlformats.org/officeDocument/2006/relationships/oleObject" Target="../embeddings/oleObject425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0.vml" /><Relationship Id="rId6" Type="http://schemas.openxmlformats.org/officeDocument/2006/relationships/oleObject" Target="../embeddings/oleObject421.bin" /><Relationship Id="rId11" Type="http://schemas.openxmlformats.org/officeDocument/2006/relationships/oleObject" Target="../embeddings/oleObject424.bin" /><Relationship Id="rId5" Type="http://schemas.openxmlformats.org/officeDocument/2006/relationships/image" Target="../media/image14.wmf" /><Relationship Id="rId15" Type="http://schemas.openxmlformats.org/officeDocument/2006/relationships/oleObject" Target="../embeddings/oleObject428.bin" /><Relationship Id="rId10" Type="http://schemas.openxmlformats.org/officeDocument/2006/relationships/oleObject" Target="../embeddings/oleObject423.bin" /><Relationship Id="rId4" Type="http://schemas.openxmlformats.org/officeDocument/2006/relationships/oleObject" Target="../embeddings/oleObject420.bin" /><Relationship Id="rId9" Type="http://schemas.openxmlformats.org/officeDocument/2006/relationships/image" Target="../media/image15.wmf" /><Relationship Id="rId14" Type="http://schemas.openxmlformats.org/officeDocument/2006/relationships/oleObject" Target="../embeddings/oleObject427.bin" 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1.bin" /><Relationship Id="rId3" Type="http://schemas.openxmlformats.org/officeDocument/2006/relationships/notesSlide" Target="../notesSlides/notesSlide22.xml" /><Relationship Id="rId7" Type="http://schemas.openxmlformats.org/officeDocument/2006/relationships/image" Target="../media/image111.wmf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1.vml" /><Relationship Id="rId6" Type="http://schemas.openxmlformats.org/officeDocument/2006/relationships/oleObject" Target="../embeddings/oleObject430.bin" /><Relationship Id="rId5" Type="http://schemas.openxmlformats.org/officeDocument/2006/relationships/image" Target="../media/image110.wmf" /><Relationship Id="rId4" Type="http://schemas.openxmlformats.org/officeDocument/2006/relationships/oleObject" Target="../embeddings/oleObject429.bin" /><Relationship Id="rId9" Type="http://schemas.openxmlformats.org/officeDocument/2006/relationships/image" Target="../media/image112.wmf" 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4.bin" /><Relationship Id="rId3" Type="http://schemas.openxmlformats.org/officeDocument/2006/relationships/notesSlide" Target="../notesSlides/notesSlide23.xml" /><Relationship Id="rId7" Type="http://schemas.openxmlformats.org/officeDocument/2006/relationships/image" Target="../media/image111.wmf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2.vml" /><Relationship Id="rId6" Type="http://schemas.openxmlformats.org/officeDocument/2006/relationships/oleObject" Target="../embeddings/oleObject433.bin" /><Relationship Id="rId5" Type="http://schemas.openxmlformats.org/officeDocument/2006/relationships/image" Target="../media/image110.wmf" /><Relationship Id="rId4" Type="http://schemas.openxmlformats.org/officeDocument/2006/relationships/oleObject" Target="../embeddings/oleObject432.bin" /><Relationship Id="rId9" Type="http://schemas.openxmlformats.org/officeDocument/2006/relationships/image" Target="../media/image112.wmf" 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7.bin" /><Relationship Id="rId3" Type="http://schemas.openxmlformats.org/officeDocument/2006/relationships/notesSlide" Target="../notesSlides/notesSlide24.xml" /><Relationship Id="rId7" Type="http://schemas.openxmlformats.org/officeDocument/2006/relationships/image" Target="../media/image111.wmf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3.vml" /><Relationship Id="rId6" Type="http://schemas.openxmlformats.org/officeDocument/2006/relationships/oleObject" Target="../embeddings/oleObject436.bin" /><Relationship Id="rId5" Type="http://schemas.openxmlformats.org/officeDocument/2006/relationships/image" Target="../media/image110.wmf" /><Relationship Id="rId4" Type="http://schemas.openxmlformats.org/officeDocument/2006/relationships/oleObject" Target="../embeddings/oleObject435.bin" /><Relationship Id="rId9" Type="http://schemas.openxmlformats.org/officeDocument/2006/relationships/image" Target="../media/image112.wmf" 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 /><Relationship Id="rId1" Type="http://schemas.openxmlformats.org/officeDocument/2006/relationships/slideLayout" Target="../slideLayouts/slideLayout14.xml" 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8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4.vml" /><Relationship Id="rId6" Type="http://schemas.openxmlformats.org/officeDocument/2006/relationships/image" Target="../media/image112.wmf" /><Relationship Id="rId5" Type="http://schemas.openxmlformats.org/officeDocument/2006/relationships/oleObject" Target="../embeddings/oleObject439.bin" /><Relationship Id="rId4" Type="http://schemas.openxmlformats.org/officeDocument/2006/relationships/image" Target="../media/image111.wmf" 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 /><Relationship Id="rId3" Type="http://schemas.openxmlformats.org/officeDocument/2006/relationships/oleObject" Target="../embeddings/oleObject440.bin" /><Relationship Id="rId7" Type="http://schemas.openxmlformats.org/officeDocument/2006/relationships/oleObject" Target="../embeddings/oleObject442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5.vml" /><Relationship Id="rId6" Type="http://schemas.openxmlformats.org/officeDocument/2006/relationships/image" Target="../media/image111.wmf" /><Relationship Id="rId5" Type="http://schemas.openxmlformats.org/officeDocument/2006/relationships/oleObject" Target="../embeddings/oleObject441.bin" /><Relationship Id="rId10" Type="http://schemas.openxmlformats.org/officeDocument/2006/relationships/oleObject" Target="../embeddings/oleObject444.bin" /><Relationship Id="rId4" Type="http://schemas.openxmlformats.org/officeDocument/2006/relationships/image" Target="../media/image110.wmf" /><Relationship Id="rId9" Type="http://schemas.openxmlformats.org/officeDocument/2006/relationships/oleObject" Target="../embeddings/oleObject443.bin" 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 /><Relationship Id="rId13" Type="http://schemas.openxmlformats.org/officeDocument/2006/relationships/oleObject" Target="../embeddings/oleObject451.bin" /><Relationship Id="rId3" Type="http://schemas.openxmlformats.org/officeDocument/2006/relationships/notesSlide" Target="../notesSlides/notesSlide25.xml" /><Relationship Id="rId7" Type="http://schemas.openxmlformats.org/officeDocument/2006/relationships/oleObject" Target="../embeddings/oleObject447.bin" /><Relationship Id="rId12" Type="http://schemas.openxmlformats.org/officeDocument/2006/relationships/oleObject" Target="../embeddings/oleObject450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6.vml" /><Relationship Id="rId6" Type="http://schemas.openxmlformats.org/officeDocument/2006/relationships/oleObject" Target="../embeddings/oleObject446.bin" /><Relationship Id="rId11" Type="http://schemas.openxmlformats.org/officeDocument/2006/relationships/oleObject" Target="../embeddings/oleObject449.bin" /><Relationship Id="rId5" Type="http://schemas.openxmlformats.org/officeDocument/2006/relationships/image" Target="../media/image14.wmf" /><Relationship Id="rId10" Type="http://schemas.openxmlformats.org/officeDocument/2006/relationships/image" Target="../media/image15.wmf" /><Relationship Id="rId4" Type="http://schemas.openxmlformats.org/officeDocument/2006/relationships/oleObject" Target="../embeddings/oleObject445.bin" /><Relationship Id="rId9" Type="http://schemas.openxmlformats.org/officeDocument/2006/relationships/oleObject" Target="../embeddings/oleObject448.bin" /><Relationship Id="rId14" Type="http://schemas.openxmlformats.org/officeDocument/2006/relationships/oleObject" Target="../embeddings/oleObject452.bin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 /><Relationship Id="rId13" Type="http://schemas.openxmlformats.org/officeDocument/2006/relationships/oleObject" Target="../embeddings/oleObject459.bin" /><Relationship Id="rId3" Type="http://schemas.openxmlformats.org/officeDocument/2006/relationships/notesSlide" Target="../notesSlides/notesSlide26.xml" /><Relationship Id="rId7" Type="http://schemas.openxmlformats.org/officeDocument/2006/relationships/oleObject" Target="../embeddings/oleObject455.bin" /><Relationship Id="rId12" Type="http://schemas.openxmlformats.org/officeDocument/2006/relationships/oleObject" Target="../embeddings/oleObject458.bin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37.vml" /><Relationship Id="rId6" Type="http://schemas.openxmlformats.org/officeDocument/2006/relationships/oleObject" Target="../embeddings/oleObject454.bin" /><Relationship Id="rId11" Type="http://schemas.openxmlformats.org/officeDocument/2006/relationships/oleObject" Target="../embeddings/oleObject457.bin" /><Relationship Id="rId5" Type="http://schemas.openxmlformats.org/officeDocument/2006/relationships/image" Target="../media/image14.wmf" /><Relationship Id="rId10" Type="http://schemas.openxmlformats.org/officeDocument/2006/relationships/image" Target="../media/image15.wmf" /><Relationship Id="rId4" Type="http://schemas.openxmlformats.org/officeDocument/2006/relationships/oleObject" Target="../embeddings/oleObject453.bin" /><Relationship Id="rId9" Type="http://schemas.openxmlformats.org/officeDocument/2006/relationships/oleObject" Target="../embeddings/oleObject456.bin" /><Relationship Id="rId14" Type="http://schemas.openxmlformats.org/officeDocument/2006/relationships/oleObject" Target="../embeddings/oleObject460.bin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 /><Relationship Id="rId2" Type="http://schemas.openxmlformats.org/officeDocument/2006/relationships/image" Target="../media/image114.emf" /><Relationship Id="rId1" Type="http://schemas.openxmlformats.org/officeDocument/2006/relationships/slideLayout" Target="../slideLayouts/slideLayout1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rren_McCulloch" TargetMode="Externa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en.wikipedia.org/wiki/Walter_Pitts" TargetMode="External" 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4.xml" 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 /><Relationship Id="rId2" Type="http://schemas.openxmlformats.org/officeDocument/2006/relationships/image" Target="../media/image116.emf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0.emf" /><Relationship Id="rId5" Type="http://schemas.openxmlformats.org/officeDocument/2006/relationships/image" Target="../media/image119.emf" /><Relationship Id="rId4" Type="http://schemas.openxmlformats.org/officeDocument/2006/relationships/image" Target="../media/image118.emf" 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13" Type="http://schemas.openxmlformats.org/officeDocument/2006/relationships/oleObject" Target="../embeddings/oleObject6.bin" /><Relationship Id="rId18" Type="http://schemas.openxmlformats.org/officeDocument/2006/relationships/image" Target="../media/image15.wmf" /><Relationship Id="rId26" Type="http://schemas.openxmlformats.org/officeDocument/2006/relationships/oleObject" Target="../embeddings/oleObject15.bin" /><Relationship Id="rId3" Type="http://schemas.openxmlformats.org/officeDocument/2006/relationships/oleObject" Target="../embeddings/oleObject1.bin" /><Relationship Id="rId21" Type="http://schemas.openxmlformats.org/officeDocument/2006/relationships/oleObject" Target="../embeddings/oleObject11.bin" /><Relationship Id="rId7" Type="http://schemas.openxmlformats.org/officeDocument/2006/relationships/oleObject" Target="../embeddings/oleObject3.bin" /><Relationship Id="rId12" Type="http://schemas.openxmlformats.org/officeDocument/2006/relationships/image" Target="../media/image12.wmf" /><Relationship Id="rId17" Type="http://schemas.openxmlformats.org/officeDocument/2006/relationships/oleObject" Target="../embeddings/oleObject8.bin" /><Relationship Id="rId25" Type="http://schemas.openxmlformats.org/officeDocument/2006/relationships/oleObject" Target="../embeddings/oleObject14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4.wmf" /><Relationship Id="rId20" Type="http://schemas.openxmlformats.org/officeDocument/2006/relationships/oleObject" Target="../embeddings/oleObject10.bin" /><Relationship Id="rId29" Type="http://schemas.openxmlformats.org/officeDocument/2006/relationships/oleObject" Target="../embeddings/oleObject17.bin" /><Relationship Id="rId1" Type="http://schemas.openxmlformats.org/officeDocument/2006/relationships/vmlDrawing" Target="../drawings/vmlDrawing1.vml" /><Relationship Id="rId6" Type="http://schemas.openxmlformats.org/officeDocument/2006/relationships/image" Target="../media/image9.wmf" /><Relationship Id="rId11" Type="http://schemas.openxmlformats.org/officeDocument/2006/relationships/oleObject" Target="../embeddings/oleObject5.bin" /><Relationship Id="rId24" Type="http://schemas.openxmlformats.org/officeDocument/2006/relationships/oleObject" Target="../embeddings/oleObject13.bin" /><Relationship Id="rId32" Type="http://schemas.openxmlformats.org/officeDocument/2006/relationships/image" Target="../media/image3.png" /><Relationship Id="rId5" Type="http://schemas.openxmlformats.org/officeDocument/2006/relationships/oleObject" Target="../embeddings/oleObject2.bin" /><Relationship Id="rId15" Type="http://schemas.openxmlformats.org/officeDocument/2006/relationships/oleObject" Target="../embeddings/oleObject7.bin" /><Relationship Id="rId23" Type="http://schemas.openxmlformats.org/officeDocument/2006/relationships/oleObject" Target="../embeddings/oleObject12.bin" /><Relationship Id="rId28" Type="http://schemas.openxmlformats.org/officeDocument/2006/relationships/image" Target="../media/image17.wmf" /><Relationship Id="rId10" Type="http://schemas.openxmlformats.org/officeDocument/2006/relationships/image" Target="../media/image11.wmf" /><Relationship Id="rId19" Type="http://schemas.openxmlformats.org/officeDocument/2006/relationships/oleObject" Target="../embeddings/oleObject9.bin" /><Relationship Id="rId31" Type="http://schemas.openxmlformats.org/officeDocument/2006/relationships/oleObject" Target="../embeddings/oleObject18.bin" /><Relationship Id="rId4" Type="http://schemas.openxmlformats.org/officeDocument/2006/relationships/image" Target="../media/image8.wmf" /><Relationship Id="rId9" Type="http://schemas.openxmlformats.org/officeDocument/2006/relationships/oleObject" Target="../embeddings/oleObject4.bin" /><Relationship Id="rId14" Type="http://schemas.openxmlformats.org/officeDocument/2006/relationships/image" Target="../media/image13.wmf" /><Relationship Id="rId22" Type="http://schemas.openxmlformats.org/officeDocument/2006/relationships/image" Target="../media/image16.wmf" /><Relationship Id="rId27" Type="http://schemas.openxmlformats.org/officeDocument/2006/relationships/oleObject" Target="../embeddings/oleObject16.bin" /><Relationship Id="rId30" Type="http://schemas.openxmlformats.org/officeDocument/2006/relationships/image" Target="../media/image18.wmf" 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2.png" /><Relationship Id="rId1" Type="http://schemas.openxmlformats.org/officeDocument/2006/relationships/slideLayout" Target="../slideLayouts/slideLayout2.xml" 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3.emf" /><Relationship Id="rId1" Type="http://schemas.openxmlformats.org/officeDocument/2006/relationships/slideLayout" Target="../slideLayouts/slideLayout2.xml" 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7.emf" /><Relationship Id="rId5" Type="http://schemas.openxmlformats.org/officeDocument/2006/relationships/image" Target="../media/image126.emf" /><Relationship Id="rId4" Type="http://schemas.openxmlformats.org/officeDocument/2006/relationships/image" Target="../media/image125.emf" 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 /><Relationship Id="rId2" Type="http://schemas.openxmlformats.org/officeDocument/2006/relationships/image" Target="../media/image128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 /><Relationship Id="rId2" Type="http://schemas.openxmlformats.org/officeDocument/2006/relationships/image" Target="../media/image130.emf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openxmlformats.org/officeDocument/2006/relationships/image" Target="../media/image133.emf" /><Relationship Id="rId4" Type="http://schemas.openxmlformats.org/officeDocument/2006/relationships/image" Target="../media/image132.emf" 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4.png" /><Relationship Id="rId1" Type="http://schemas.openxmlformats.org/officeDocument/2006/relationships/slideLayout" Target="../slideLayouts/slideLayout2.xml" 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 /><Relationship Id="rId2" Type="http://schemas.openxmlformats.org/officeDocument/2006/relationships/image" Target="../media/image135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13" Type="http://schemas.openxmlformats.org/officeDocument/2006/relationships/oleObject" Target="../embeddings/oleObject24.bin" /><Relationship Id="rId18" Type="http://schemas.openxmlformats.org/officeDocument/2006/relationships/image" Target="../media/image15.wmf" /><Relationship Id="rId26" Type="http://schemas.openxmlformats.org/officeDocument/2006/relationships/oleObject" Target="../embeddings/oleObject33.bin" /><Relationship Id="rId3" Type="http://schemas.openxmlformats.org/officeDocument/2006/relationships/oleObject" Target="../embeddings/oleObject19.bin" /><Relationship Id="rId21" Type="http://schemas.openxmlformats.org/officeDocument/2006/relationships/oleObject" Target="../embeddings/oleObject29.bin" /><Relationship Id="rId7" Type="http://schemas.openxmlformats.org/officeDocument/2006/relationships/oleObject" Target="../embeddings/oleObject21.bin" /><Relationship Id="rId12" Type="http://schemas.openxmlformats.org/officeDocument/2006/relationships/image" Target="../media/image12.wmf" /><Relationship Id="rId17" Type="http://schemas.openxmlformats.org/officeDocument/2006/relationships/oleObject" Target="../embeddings/oleObject26.bin" /><Relationship Id="rId25" Type="http://schemas.openxmlformats.org/officeDocument/2006/relationships/oleObject" Target="../embeddings/oleObject32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4.wmf" /><Relationship Id="rId20" Type="http://schemas.openxmlformats.org/officeDocument/2006/relationships/oleObject" Target="../embeddings/oleObject28.bin" /><Relationship Id="rId29" Type="http://schemas.openxmlformats.org/officeDocument/2006/relationships/oleObject" Target="../embeddings/oleObject35.bin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9.wmf" /><Relationship Id="rId11" Type="http://schemas.openxmlformats.org/officeDocument/2006/relationships/oleObject" Target="../embeddings/oleObject23.bin" /><Relationship Id="rId24" Type="http://schemas.openxmlformats.org/officeDocument/2006/relationships/oleObject" Target="../embeddings/oleObject31.bin" /><Relationship Id="rId32" Type="http://schemas.openxmlformats.org/officeDocument/2006/relationships/image" Target="../media/image3.png" /><Relationship Id="rId5" Type="http://schemas.openxmlformats.org/officeDocument/2006/relationships/oleObject" Target="../embeddings/oleObject20.bin" /><Relationship Id="rId15" Type="http://schemas.openxmlformats.org/officeDocument/2006/relationships/oleObject" Target="../embeddings/oleObject25.bin" /><Relationship Id="rId23" Type="http://schemas.openxmlformats.org/officeDocument/2006/relationships/oleObject" Target="../embeddings/oleObject30.bin" /><Relationship Id="rId28" Type="http://schemas.openxmlformats.org/officeDocument/2006/relationships/image" Target="../media/image17.wmf" /><Relationship Id="rId10" Type="http://schemas.openxmlformats.org/officeDocument/2006/relationships/image" Target="../media/image11.wmf" /><Relationship Id="rId19" Type="http://schemas.openxmlformats.org/officeDocument/2006/relationships/oleObject" Target="../embeddings/oleObject27.bin" /><Relationship Id="rId31" Type="http://schemas.openxmlformats.org/officeDocument/2006/relationships/oleObject" Target="../embeddings/oleObject36.bin" /><Relationship Id="rId4" Type="http://schemas.openxmlformats.org/officeDocument/2006/relationships/image" Target="../media/image19.wmf" /><Relationship Id="rId9" Type="http://schemas.openxmlformats.org/officeDocument/2006/relationships/oleObject" Target="../embeddings/oleObject22.bin" /><Relationship Id="rId14" Type="http://schemas.openxmlformats.org/officeDocument/2006/relationships/image" Target="../media/image13.wmf" /><Relationship Id="rId22" Type="http://schemas.openxmlformats.org/officeDocument/2006/relationships/image" Target="../media/image16.wmf" /><Relationship Id="rId27" Type="http://schemas.openxmlformats.org/officeDocument/2006/relationships/oleObject" Target="../embeddings/oleObject34.bin" /><Relationship Id="rId30" Type="http://schemas.openxmlformats.org/officeDocument/2006/relationships/image" Target="../media/image20.wmf" 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7.emf" /><Relationship Id="rId1" Type="http://schemas.openxmlformats.org/officeDocument/2006/relationships/slideLayout" Target="../slideLayouts/slideLayout2.xml" 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 /><Relationship Id="rId1" Type="http://schemas.openxmlformats.org/officeDocument/2006/relationships/slideLayout" Target="../slideLayouts/slideLayout2.xml" 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 /><Relationship Id="rId2" Type="http://schemas.openxmlformats.org/officeDocument/2006/relationships/image" Target="../media/image140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2.emf" /><Relationship Id="rId1" Type="http://schemas.openxmlformats.org/officeDocument/2006/relationships/slideLayout" Target="../slideLayouts/slideLayout2.xml" 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3.emf" /><Relationship Id="rId1" Type="http://schemas.openxmlformats.org/officeDocument/2006/relationships/slideLayout" Target="../slideLayouts/slideLayout2.xml" 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42.bin" /><Relationship Id="rId18" Type="http://schemas.openxmlformats.org/officeDocument/2006/relationships/oleObject" Target="../embeddings/oleObject45.bin" /><Relationship Id="rId26" Type="http://schemas.openxmlformats.org/officeDocument/2006/relationships/image" Target="../media/image17.wmf" /><Relationship Id="rId3" Type="http://schemas.openxmlformats.org/officeDocument/2006/relationships/oleObject" Target="../embeddings/oleObject37.bin" /><Relationship Id="rId21" Type="http://schemas.openxmlformats.org/officeDocument/2006/relationships/oleObject" Target="../embeddings/oleObject47.bin" /><Relationship Id="rId7" Type="http://schemas.openxmlformats.org/officeDocument/2006/relationships/oleObject" Target="../embeddings/oleObject39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44.bin" /><Relationship Id="rId25" Type="http://schemas.openxmlformats.org/officeDocument/2006/relationships/oleObject" Target="../embeddings/oleObject51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5.wmf" /><Relationship Id="rId20" Type="http://schemas.openxmlformats.org/officeDocument/2006/relationships/image" Target="../media/image16.wmf" /><Relationship Id="rId29" Type="http://schemas.openxmlformats.org/officeDocument/2006/relationships/image" Target="../media/image9.wmf" /><Relationship Id="rId1" Type="http://schemas.openxmlformats.org/officeDocument/2006/relationships/vmlDrawing" Target="../drawings/vmlDrawing3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41.bin" /><Relationship Id="rId24" Type="http://schemas.openxmlformats.org/officeDocument/2006/relationships/oleObject" Target="../embeddings/oleObject50.bin" /><Relationship Id="rId5" Type="http://schemas.openxmlformats.org/officeDocument/2006/relationships/oleObject" Target="../embeddings/oleObject38.bin" /><Relationship Id="rId15" Type="http://schemas.openxmlformats.org/officeDocument/2006/relationships/oleObject" Target="../embeddings/oleObject43.bin" /><Relationship Id="rId23" Type="http://schemas.openxmlformats.org/officeDocument/2006/relationships/oleObject" Target="../embeddings/oleObject49.bin" /><Relationship Id="rId28" Type="http://schemas.openxmlformats.org/officeDocument/2006/relationships/oleObject" Target="../embeddings/oleObject53.bin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46.bin" /><Relationship Id="rId4" Type="http://schemas.openxmlformats.org/officeDocument/2006/relationships/image" Target="../media/image21.wmf" /><Relationship Id="rId9" Type="http://schemas.openxmlformats.org/officeDocument/2006/relationships/oleObject" Target="../embeddings/oleObject40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48.bin" /><Relationship Id="rId27" Type="http://schemas.openxmlformats.org/officeDocument/2006/relationships/oleObject" Target="../embeddings/oleObject52.bin" /><Relationship Id="rId30" Type="http://schemas.openxmlformats.org/officeDocument/2006/relationships/image" Target="../media/image3.png" 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4.emf" /><Relationship Id="rId1" Type="http://schemas.openxmlformats.org/officeDocument/2006/relationships/slideLayout" Target="../slideLayouts/slideLayout2.xml" 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Slide1.sldx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38.vml" /><Relationship Id="rId4" Type="http://schemas.openxmlformats.org/officeDocument/2006/relationships/image" Target="../media/image145.wmf" 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 /><Relationship Id="rId13" Type="http://schemas.openxmlformats.org/officeDocument/2006/relationships/image" Target="../media/image12.wmf" /><Relationship Id="rId18" Type="http://schemas.openxmlformats.org/officeDocument/2006/relationships/oleObject" Target="../embeddings/oleObject61.bin" /><Relationship Id="rId26" Type="http://schemas.openxmlformats.org/officeDocument/2006/relationships/oleObject" Target="../embeddings/oleObject68.bin" /><Relationship Id="rId3" Type="http://schemas.openxmlformats.org/officeDocument/2006/relationships/slideLayout" Target="../slideLayouts/slideLayout2.xml" /><Relationship Id="rId21" Type="http://schemas.openxmlformats.org/officeDocument/2006/relationships/image" Target="../media/image16.wmf" /><Relationship Id="rId7" Type="http://schemas.openxmlformats.org/officeDocument/2006/relationships/image" Target="../media/image9.wmf" /><Relationship Id="rId12" Type="http://schemas.openxmlformats.org/officeDocument/2006/relationships/oleObject" Target="../embeddings/oleObject58.bin" /><Relationship Id="rId17" Type="http://schemas.openxmlformats.org/officeDocument/2006/relationships/image" Target="../media/image15.wmf" /><Relationship Id="rId25" Type="http://schemas.openxmlformats.org/officeDocument/2006/relationships/oleObject" Target="../embeddings/oleObject67.bin" /><Relationship Id="rId33" Type="http://schemas.openxmlformats.org/officeDocument/2006/relationships/image" Target="../media/image3.png" /><Relationship Id="rId2" Type="http://schemas.openxmlformats.org/officeDocument/2006/relationships/vmlDrawing" Target="../drawings/vmlDrawing4.vml" /><Relationship Id="rId16" Type="http://schemas.openxmlformats.org/officeDocument/2006/relationships/oleObject" Target="../embeddings/oleObject60.bin" /><Relationship Id="rId20" Type="http://schemas.openxmlformats.org/officeDocument/2006/relationships/oleObject" Target="../embeddings/oleObject63.bin" /><Relationship Id="rId29" Type="http://schemas.openxmlformats.org/officeDocument/2006/relationships/image" Target="../media/image23.wmf" /><Relationship Id="rId1" Type="http://schemas.openxmlformats.org/officeDocument/2006/relationships/themeOverride" Target="../theme/themeOverride1.xml" /><Relationship Id="rId6" Type="http://schemas.openxmlformats.org/officeDocument/2006/relationships/oleObject" Target="../embeddings/oleObject55.bin" /><Relationship Id="rId11" Type="http://schemas.openxmlformats.org/officeDocument/2006/relationships/image" Target="../media/image11.wmf" /><Relationship Id="rId24" Type="http://schemas.openxmlformats.org/officeDocument/2006/relationships/oleObject" Target="../embeddings/oleObject66.bin" /><Relationship Id="rId32" Type="http://schemas.openxmlformats.org/officeDocument/2006/relationships/image" Target="../media/image13.wmf" /><Relationship Id="rId5" Type="http://schemas.openxmlformats.org/officeDocument/2006/relationships/image" Target="../media/image22.wmf" /><Relationship Id="rId15" Type="http://schemas.openxmlformats.org/officeDocument/2006/relationships/image" Target="../media/image14.wmf" /><Relationship Id="rId23" Type="http://schemas.openxmlformats.org/officeDocument/2006/relationships/oleObject" Target="../embeddings/oleObject65.bin" /><Relationship Id="rId28" Type="http://schemas.openxmlformats.org/officeDocument/2006/relationships/oleObject" Target="../embeddings/oleObject69.bin" /><Relationship Id="rId10" Type="http://schemas.openxmlformats.org/officeDocument/2006/relationships/oleObject" Target="../embeddings/oleObject57.bin" /><Relationship Id="rId19" Type="http://schemas.openxmlformats.org/officeDocument/2006/relationships/oleObject" Target="../embeddings/oleObject62.bin" /><Relationship Id="rId31" Type="http://schemas.openxmlformats.org/officeDocument/2006/relationships/oleObject" Target="../embeddings/oleObject71.bin" /><Relationship Id="rId4" Type="http://schemas.openxmlformats.org/officeDocument/2006/relationships/oleObject" Target="../embeddings/oleObject54.bin" /><Relationship Id="rId9" Type="http://schemas.openxmlformats.org/officeDocument/2006/relationships/image" Target="../media/image10.wmf" /><Relationship Id="rId14" Type="http://schemas.openxmlformats.org/officeDocument/2006/relationships/oleObject" Target="../embeddings/oleObject59.bin" /><Relationship Id="rId22" Type="http://schemas.openxmlformats.org/officeDocument/2006/relationships/oleObject" Target="../embeddings/oleObject64.bin" /><Relationship Id="rId27" Type="http://schemas.openxmlformats.org/officeDocument/2006/relationships/image" Target="../media/image17.wmf" /><Relationship Id="rId30" Type="http://schemas.openxmlformats.org/officeDocument/2006/relationships/oleObject" Target="../embeddings/oleObject70.bin" 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46.png" /><Relationship Id="rId1" Type="http://schemas.openxmlformats.org/officeDocument/2006/relationships/slideLayout" Target="../slideLayouts/slideLayout2.xml" 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1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39.vml" /><Relationship Id="rId5" Type="http://schemas.openxmlformats.org/officeDocument/2006/relationships/image" Target="../media/image3.png" /><Relationship Id="rId4" Type="http://schemas.openxmlformats.org/officeDocument/2006/relationships/image" Target="../media/image147.wmf" 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 /><Relationship Id="rId3" Type="http://schemas.openxmlformats.org/officeDocument/2006/relationships/oleObject" Target="../embeddings/oleObject462.bin" /><Relationship Id="rId7" Type="http://schemas.openxmlformats.org/officeDocument/2006/relationships/oleObject" Target="../embeddings/oleObject464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40.vml" /><Relationship Id="rId6" Type="http://schemas.openxmlformats.org/officeDocument/2006/relationships/image" Target="../media/image149.wmf" /><Relationship Id="rId11" Type="http://schemas.openxmlformats.org/officeDocument/2006/relationships/image" Target="../media/image3.png" /><Relationship Id="rId5" Type="http://schemas.openxmlformats.org/officeDocument/2006/relationships/oleObject" Target="../embeddings/oleObject463.bin" /><Relationship Id="rId10" Type="http://schemas.openxmlformats.org/officeDocument/2006/relationships/image" Target="../media/image151.wmf" /><Relationship Id="rId4" Type="http://schemas.openxmlformats.org/officeDocument/2006/relationships/image" Target="../media/image148.wmf" /><Relationship Id="rId9" Type="http://schemas.openxmlformats.org/officeDocument/2006/relationships/oleObject" Target="../embeddings/oleObject465.bin" 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 /><Relationship Id="rId3" Type="http://schemas.openxmlformats.org/officeDocument/2006/relationships/oleObject" Target="../embeddings/oleObject466.bin" /><Relationship Id="rId7" Type="http://schemas.openxmlformats.org/officeDocument/2006/relationships/oleObject" Target="../embeddings/oleObject468.bin" /><Relationship Id="rId2" Type="http://schemas.openxmlformats.org/officeDocument/2006/relationships/slideLayout" Target="../slideLayouts/slideLayout7.xml" /><Relationship Id="rId1" Type="http://schemas.openxmlformats.org/officeDocument/2006/relationships/vmlDrawing" Target="../drawings/vmlDrawing41.vml" /><Relationship Id="rId6" Type="http://schemas.openxmlformats.org/officeDocument/2006/relationships/image" Target="../media/image153.wmf" /><Relationship Id="rId11" Type="http://schemas.openxmlformats.org/officeDocument/2006/relationships/image" Target="../media/image3.png" /><Relationship Id="rId5" Type="http://schemas.openxmlformats.org/officeDocument/2006/relationships/oleObject" Target="../embeddings/oleObject467.bin" /><Relationship Id="rId10" Type="http://schemas.openxmlformats.org/officeDocument/2006/relationships/image" Target="../media/image155.wmf" /><Relationship Id="rId4" Type="http://schemas.openxmlformats.org/officeDocument/2006/relationships/image" Target="../media/image152.wmf" /><Relationship Id="rId9" Type="http://schemas.openxmlformats.org/officeDocument/2006/relationships/oleObject" Target="../embeddings/oleObject469.bin" 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 /><Relationship Id="rId13" Type="http://schemas.openxmlformats.org/officeDocument/2006/relationships/oleObject" Target="../embeddings/oleObject475.bin" /><Relationship Id="rId18" Type="http://schemas.openxmlformats.org/officeDocument/2006/relationships/oleObject" Target="../embeddings/oleObject478.bin" /><Relationship Id="rId26" Type="http://schemas.openxmlformats.org/officeDocument/2006/relationships/image" Target="../media/image162.wmf" /><Relationship Id="rId3" Type="http://schemas.openxmlformats.org/officeDocument/2006/relationships/oleObject" Target="../embeddings/oleObject470.bin" /><Relationship Id="rId21" Type="http://schemas.openxmlformats.org/officeDocument/2006/relationships/image" Target="../media/image161.wmf" /><Relationship Id="rId7" Type="http://schemas.openxmlformats.org/officeDocument/2006/relationships/oleObject" Target="../embeddings/oleObject472.bin" /><Relationship Id="rId12" Type="http://schemas.openxmlformats.org/officeDocument/2006/relationships/image" Target="../media/image157.wmf" /><Relationship Id="rId17" Type="http://schemas.openxmlformats.org/officeDocument/2006/relationships/image" Target="../media/image159.wmf" /><Relationship Id="rId25" Type="http://schemas.openxmlformats.org/officeDocument/2006/relationships/oleObject" Target="../embeddings/oleObject483.bin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477.bin" /><Relationship Id="rId20" Type="http://schemas.openxmlformats.org/officeDocument/2006/relationships/oleObject" Target="../embeddings/oleObject479.bin" /><Relationship Id="rId1" Type="http://schemas.openxmlformats.org/officeDocument/2006/relationships/vmlDrawing" Target="../drawings/vmlDrawing42.vml" /><Relationship Id="rId6" Type="http://schemas.openxmlformats.org/officeDocument/2006/relationships/image" Target="../media/image149.wmf" /><Relationship Id="rId11" Type="http://schemas.openxmlformats.org/officeDocument/2006/relationships/oleObject" Target="../embeddings/oleObject474.bin" /><Relationship Id="rId24" Type="http://schemas.openxmlformats.org/officeDocument/2006/relationships/oleObject" Target="../embeddings/oleObject482.bin" /><Relationship Id="rId5" Type="http://schemas.openxmlformats.org/officeDocument/2006/relationships/oleObject" Target="../embeddings/oleObject471.bin" /><Relationship Id="rId15" Type="http://schemas.openxmlformats.org/officeDocument/2006/relationships/image" Target="../media/image158.wmf" /><Relationship Id="rId23" Type="http://schemas.openxmlformats.org/officeDocument/2006/relationships/oleObject" Target="../embeddings/oleObject481.bin" /><Relationship Id="rId10" Type="http://schemas.openxmlformats.org/officeDocument/2006/relationships/image" Target="../media/image156.wmf" /><Relationship Id="rId19" Type="http://schemas.openxmlformats.org/officeDocument/2006/relationships/image" Target="../media/image160.wmf" /><Relationship Id="rId4" Type="http://schemas.openxmlformats.org/officeDocument/2006/relationships/image" Target="../media/image148.wmf" /><Relationship Id="rId9" Type="http://schemas.openxmlformats.org/officeDocument/2006/relationships/oleObject" Target="../embeddings/oleObject473.bin" /><Relationship Id="rId14" Type="http://schemas.openxmlformats.org/officeDocument/2006/relationships/oleObject" Target="../embeddings/oleObject476.bin" /><Relationship Id="rId22" Type="http://schemas.openxmlformats.org/officeDocument/2006/relationships/oleObject" Target="../embeddings/oleObject480.bin" /><Relationship Id="rId27" Type="http://schemas.openxmlformats.org/officeDocument/2006/relationships/image" Target="../media/image3.png" 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 /><Relationship Id="rId13" Type="http://schemas.openxmlformats.org/officeDocument/2006/relationships/oleObject" Target="../embeddings/oleObject489.bin" /><Relationship Id="rId18" Type="http://schemas.openxmlformats.org/officeDocument/2006/relationships/oleObject" Target="../embeddings/oleObject492.bin" /><Relationship Id="rId26" Type="http://schemas.openxmlformats.org/officeDocument/2006/relationships/oleObject" Target="../embeddings/oleObject498.bin" /><Relationship Id="rId3" Type="http://schemas.openxmlformats.org/officeDocument/2006/relationships/oleObject" Target="../embeddings/oleObject484.bin" /><Relationship Id="rId21" Type="http://schemas.openxmlformats.org/officeDocument/2006/relationships/image" Target="../media/image161.wmf" /><Relationship Id="rId7" Type="http://schemas.openxmlformats.org/officeDocument/2006/relationships/oleObject" Target="../embeddings/oleObject486.bin" /><Relationship Id="rId12" Type="http://schemas.openxmlformats.org/officeDocument/2006/relationships/image" Target="../media/image157.wmf" /><Relationship Id="rId17" Type="http://schemas.openxmlformats.org/officeDocument/2006/relationships/image" Target="../media/image159.wmf" /><Relationship Id="rId25" Type="http://schemas.openxmlformats.org/officeDocument/2006/relationships/oleObject" Target="../embeddings/oleObject497.bin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491.bin" /><Relationship Id="rId20" Type="http://schemas.openxmlformats.org/officeDocument/2006/relationships/oleObject" Target="../embeddings/oleObject493.bin" /><Relationship Id="rId1" Type="http://schemas.openxmlformats.org/officeDocument/2006/relationships/vmlDrawing" Target="../drawings/vmlDrawing43.vml" /><Relationship Id="rId6" Type="http://schemas.openxmlformats.org/officeDocument/2006/relationships/image" Target="../media/image149.wmf" /><Relationship Id="rId11" Type="http://schemas.openxmlformats.org/officeDocument/2006/relationships/oleObject" Target="../embeddings/oleObject488.bin" /><Relationship Id="rId24" Type="http://schemas.openxmlformats.org/officeDocument/2006/relationships/oleObject" Target="../embeddings/oleObject496.bin" /><Relationship Id="rId5" Type="http://schemas.openxmlformats.org/officeDocument/2006/relationships/oleObject" Target="../embeddings/oleObject485.bin" /><Relationship Id="rId15" Type="http://schemas.openxmlformats.org/officeDocument/2006/relationships/image" Target="../media/image158.wmf" /><Relationship Id="rId23" Type="http://schemas.openxmlformats.org/officeDocument/2006/relationships/oleObject" Target="../embeddings/oleObject495.bin" /><Relationship Id="rId28" Type="http://schemas.openxmlformats.org/officeDocument/2006/relationships/image" Target="../media/image3.png" /><Relationship Id="rId10" Type="http://schemas.openxmlformats.org/officeDocument/2006/relationships/image" Target="../media/image156.wmf" /><Relationship Id="rId19" Type="http://schemas.openxmlformats.org/officeDocument/2006/relationships/image" Target="../media/image160.wmf" /><Relationship Id="rId4" Type="http://schemas.openxmlformats.org/officeDocument/2006/relationships/image" Target="../media/image148.wmf" /><Relationship Id="rId9" Type="http://schemas.openxmlformats.org/officeDocument/2006/relationships/oleObject" Target="../embeddings/oleObject487.bin" /><Relationship Id="rId14" Type="http://schemas.openxmlformats.org/officeDocument/2006/relationships/oleObject" Target="../embeddings/oleObject490.bin" /><Relationship Id="rId22" Type="http://schemas.openxmlformats.org/officeDocument/2006/relationships/oleObject" Target="../embeddings/oleObject494.bin" /><Relationship Id="rId27" Type="http://schemas.openxmlformats.org/officeDocument/2006/relationships/image" Target="../media/image162.wmf" 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 /><Relationship Id="rId13" Type="http://schemas.openxmlformats.org/officeDocument/2006/relationships/oleObject" Target="../embeddings/oleObject504.bin" /><Relationship Id="rId18" Type="http://schemas.openxmlformats.org/officeDocument/2006/relationships/oleObject" Target="../embeddings/oleObject507.bin" /><Relationship Id="rId3" Type="http://schemas.openxmlformats.org/officeDocument/2006/relationships/oleObject" Target="../embeddings/oleObject499.bin" /><Relationship Id="rId21" Type="http://schemas.openxmlformats.org/officeDocument/2006/relationships/image" Target="../media/image161.wmf" /><Relationship Id="rId7" Type="http://schemas.openxmlformats.org/officeDocument/2006/relationships/oleObject" Target="../embeddings/oleObject501.bin" /><Relationship Id="rId12" Type="http://schemas.openxmlformats.org/officeDocument/2006/relationships/image" Target="../media/image157.wmf" /><Relationship Id="rId17" Type="http://schemas.openxmlformats.org/officeDocument/2006/relationships/image" Target="../media/image159.wmf" /><Relationship Id="rId25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06.bin" /><Relationship Id="rId20" Type="http://schemas.openxmlformats.org/officeDocument/2006/relationships/oleObject" Target="../embeddings/oleObject508.bin" /><Relationship Id="rId1" Type="http://schemas.openxmlformats.org/officeDocument/2006/relationships/vmlDrawing" Target="../drawings/vmlDrawing44.vml" /><Relationship Id="rId6" Type="http://schemas.openxmlformats.org/officeDocument/2006/relationships/image" Target="../media/image149.wmf" /><Relationship Id="rId11" Type="http://schemas.openxmlformats.org/officeDocument/2006/relationships/oleObject" Target="../embeddings/oleObject503.bin" /><Relationship Id="rId24" Type="http://schemas.openxmlformats.org/officeDocument/2006/relationships/oleObject" Target="../embeddings/oleObject511.bin" /><Relationship Id="rId5" Type="http://schemas.openxmlformats.org/officeDocument/2006/relationships/oleObject" Target="../embeddings/oleObject500.bin" /><Relationship Id="rId15" Type="http://schemas.openxmlformats.org/officeDocument/2006/relationships/image" Target="../media/image158.wmf" /><Relationship Id="rId23" Type="http://schemas.openxmlformats.org/officeDocument/2006/relationships/oleObject" Target="../embeddings/oleObject510.bin" /><Relationship Id="rId10" Type="http://schemas.openxmlformats.org/officeDocument/2006/relationships/image" Target="../media/image156.wmf" /><Relationship Id="rId19" Type="http://schemas.openxmlformats.org/officeDocument/2006/relationships/image" Target="../media/image160.wmf" /><Relationship Id="rId4" Type="http://schemas.openxmlformats.org/officeDocument/2006/relationships/image" Target="../media/image148.wmf" /><Relationship Id="rId9" Type="http://schemas.openxmlformats.org/officeDocument/2006/relationships/oleObject" Target="../embeddings/oleObject502.bin" /><Relationship Id="rId14" Type="http://schemas.openxmlformats.org/officeDocument/2006/relationships/oleObject" Target="../embeddings/oleObject505.bin" /><Relationship Id="rId22" Type="http://schemas.openxmlformats.org/officeDocument/2006/relationships/oleObject" Target="../embeddings/oleObject509.bin" 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4.bin" /><Relationship Id="rId13" Type="http://schemas.openxmlformats.org/officeDocument/2006/relationships/image" Target="../media/image169.wmf" /><Relationship Id="rId18" Type="http://schemas.openxmlformats.org/officeDocument/2006/relationships/oleObject" Target="../embeddings/oleObject519.bin" /><Relationship Id="rId3" Type="http://schemas.openxmlformats.org/officeDocument/2006/relationships/oleObject" Target="../embeddings/oleObject512.bin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16.bin" /><Relationship Id="rId17" Type="http://schemas.openxmlformats.org/officeDocument/2006/relationships/image" Target="../media/image171.wmf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18.bin" /><Relationship Id="rId20" Type="http://schemas.openxmlformats.org/officeDocument/2006/relationships/image" Target="../media/image3.png" /><Relationship Id="rId1" Type="http://schemas.openxmlformats.org/officeDocument/2006/relationships/vmlDrawing" Target="../drawings/vmlDrawing45.vml" /><Relationship Id="rId6" Type="http://schemas.openxmlformats.org/officeDocument/2006/relationships/image" Target="../media/image166.wmf" /><Relationship Id="rId11" Type="http://schemas.openxmlformats.org/officeDocument/2006/relationships/image" Target="../media/image168.wmf" /><Relationship Id="rId5" Type="http://schemas.openxmlformats.org/officeDocument/2006/relationships/oleObject" Target="../embeddings/oleObject513.bin" /><Relationship Id="rId15" Type="http://schemas.openxmlformats.org/officeDocument/2006/relationships/image" Target="../media/image170.wmf" /><Relationship Id="rId10" Type="http://schemas.openxmlformats.org/officeDocument/2006/relationships/oleObject" Target="../embeddings/oleObject515.bin" /><Relationship Id="rId19" Type="http://schemas.openxmlformats.org/officeDocument/2006/relationships/image" Target="../media/image172.wmf" /><Relationship Id="rId4" Type="http://schemas.openxmlformats.org/officeDocument/2006/relationships/image" Target="../media/image165.wmf" /><Relationship Id="rId9" Type="http://schemas.openxmlformats.org/officeDocument/2006/relationships/image" Target="../media/image167.wmf" /><Relationship Id="rId14" Type="http://schemas.openxmlformats.org/officeDocument/2006/relationships/oleObject" Target="../embeddings/oleObject517.bin" 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2.bin" /><Relationship Id="rId13" Type="http://schemas.openxmlformats.org/officeDocument/2006/relationships/image" Target="../media/image169.wmf" /><Relationship Id="rId18" Type="http://schemas.openxmlformats.org/officeDocument/2006/relationships/oleObject" Target="../embeddings/oleObject527.bin" /><Relationship Id="rId3" Type="http://schemas.openxmlformats.org/officeDocument/2006/relationships/oleObject" Target="../embeddings/oleObject520.bin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24.bin" /><Relationship Id="rId17" Type="http://schemas.openxmlformats.org/officeDocument/2006/relationships/image" Target="../media/image176.wmf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26.bin" /><Relationship Id="rId20" Type="http://schemas.openxmlformats.org/officeDocument/2006/relationships/image" Target="../media/image3.png" /><Relationship Id="rId1" Type="http://schemas.openxmlformats.org/officeDocument/2006/relationships/vmlDrawing" Target="../drawings/vmlDrawing46.vml" /><Relationship Id="rId6" Type="http://schemas.openxmlformats.org/officeDocument/2006/relationships/image" Target="../media/image174.wmf" /><Relationship Id="rId11" Type="http://schemas.openxmlformats.org/officeDocument/2006/relationships/image" Target="../media/image168.wmf" /><Relationship Id="rId5" Type="http://schemas.openxmlformats.org/officeDocument/2006/relationships/oleObject" Target="../embeddings/oleObject521.bin" /><Relationship Id="rId15" Type="http://schemas.openxmlformats.org/officeDocument/2006/relationships/image" Target="../media/image170.wmf" /><Relationship Id="rId10" Type="http://schemas.openxmlformats.org/officeDocument/2006/relationships/oleObject" Target="../embeddings/oleObject523.bin" /><Relationship Id="rId19" Type="http://schemas.openxmlformats.org/officeDocument/2006/relationships/image" Target="../media/image172.wmf" /><Relationship Id="rId4" Type="http://schemas.openxmlformats.org/officeDocument/2006/relationships/image" Target="../media/image165.wmf" /><Relationship Id="rId9" Type="http://schemas.openxmlformats.org/officeDocument/2006/relationships/image" Target="../media/image175.wmf" /><Relationship Id="rId14" Type="http://schemas.openxmlformats.org/officeDocument/2006/relationships/oleObject" Target="../embeddings/oleObject525.bin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13" Type="http://schemas.openxmlformats.org/officeDocument/2006/relationships/oleObject" Target="../embeddings/oleObject77.bin" /><Relationship Id="rId18" Type="http://schemas.openxmlformats.org/officeDocument/2006/relationships/image" Target="../media/image15.wmf" /><Relationship Id="rId26" Type="http://schemas.openxmlformats.org/officeDocument/2006/relationships/oleObject" Target="../embeddings/oleObject86.bin" /><Relationship Id="rId3" Type="http://schemas.openxmlformats.org/officeDocument/2006/relationships/oleObject" Target="../embeddings/oleObject72.bin" /><Relationship Id="rId21" Type="http://schemas.openxmlformats.org/officeDocument/2006/relationships/oleObject" Target="../embeddings/oleObject82.bin" /><Relationship Id="rId7" Type="http://schemas.openxmlformats.org/officeDocument/2006/relationships/oleObject" Target="../embeddings/oleObject74.bin" /><Relationship Id="rId12" Type="http://schemas.openxmlformats.org/officeDocument/2006/relationships/image" Target="../media/image12.wmf" /><Relationship Id="rId17" Type="http://schemas.openxmlformats.org/officeDocument/2006/relationships/oleObject" Target="../embeddings/oleObject79.bin" /><Relationship Id="rId25" Type="http://schemas.openxmlformats.org/officeDocument/2006/relationships/oleObject" Target="../embeddings/oleObject85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4.wmf" /><Relationship Id="rId20" Type="http://schemas.openxmlformats.org/officeDocument/2006/relationships/oleObject" Target="../embeddings/oleObject81.bin" /><Relationship Id="rId29" Type="http://schemas.openxmlformats.org/officeDocument/2006/relationships/oleObject" Target="../embeddings/oleObject88.bin" /><Relationship Id="rId1" Type="http://schemas.openxmlformats.org/officeDocument/2006/relationships/vmlDrawing" Target="../drawings/vmlDrawing5.vml" /><Relationship Id="rId6" Type="http://schemas.openxmlformats.org/officeDocument/2006/relationships/image" Target="../media/image9.wmf" /><Relationship Id="rId11" Type="http://schemas.openxmlformats.org/officeDocument/2006/relationships/oleObject" Target="../embeddings/oleObject76.bin" /><Relationship Id="rId24" Type="http://schemas.openxmlformats.org/officeDocument/2006/relationships/oleObject" Target="../embeddings/oleObject84.bin" /><Relationship Id="rId32" Type="http://schemas.openxmlformats.org/officeDocument/2006/relationships/image" Target="../media/image3.png" /><Relationship Id="rId5" Type="http://schemas.openxmlformats.org/officeDocument/2006/relationships/oleObject" Target="../embeddings/oleObject73.bin" /><Relationship Id="rId15" Type="http://schemas.openxmlformats.org/officeDocument/2006/relationships/oleObject" Target="../embeddings/oleObject78.bin" /><Relationship Id="rId23" Type="http://schemas.openxmlformats.org/officeDocument/2006/relationships/oleObject" Target="../embeddings/oleObject83.bin" /><Relationship Id="rId28" Type="http://schemas.openxmlformats.org/officeDocument/2006/relationships/image" Target="../media/image17.wmf" /><Relationship Id="rId10" Type="http://schemas.openxmlformats.org/officeDocument/2006/relationships/image" Target="../media/image11.wmf" /><Relationship Id="rId19" Type="http://schemas.openxmlformats.org/officeDocument/2006/relationships/oleObject" Target="../embeddings/oleObject80.bin" /><Relationship Id="rId31" Type="http://schemas.openxmlformats.org/officeDocument/2006/relationships/oleObject" Target="../embeddings/oleObject89.bin" /><Relationship Id="rId4" Type="http://schemas.openxmlformats.org/officeDocument/2006/relationships/image" Target="../media/image24.wmf" /><Relationship Id="rId9" Type="http://schemas.openxmlformats.org/officeDocument/2006/relationships/oleObject" Target="../embeddings/oleObject75.bin" /><Relationship Id="rId14" Type="http://schemas.openxmlformats.org/officeDocument/2006/relationships/image" Target="../media/image13.wmf" /><Relationship Id="rId22" Type="http://schemas.openxmlformats.org/officeDocument/2006/relationships/image" Target="../media/image16.wmf" /><Relationship Id="rId27" Type="http://schemas.openxmlformats.org/officeDocument/2006/relationships/oleObject" Target="../embeddings/oleObject87.bin" /><Relationship Id="rId30" Type="http://schemas.openxmlformats.org/officeDocument/2006/relationships/image" Target="../media/image25.wmf" 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0.bin" /><Relationship Id="rId13" Type="http://schemas.openxmlformats.org/officeDocument/2006/relationships/image" Target="../media/image178.wmf" /><Relationship Id="rId18" Type="http://schemas.openxmlformats.org/officeDocument/2006/relationships/image" Target="../media/image182.jpeg" /><Relationship Id="rId3" Type="http://schemas.openxmlformats.org/officeDocument/2006/relationships/oleObject" Target="../embeddings/oleObject528.bin" /><Relationship Id="rId21" Type="http://schemas.openxmlformats.org/officeDocument/2006/relationships/oleObject" Target="../embeddings/oleObject536.bin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32.bin" /><Relationship Id="rId17" Type="http://schemas.openxmlformats.org/officeDocument/2006/relationships/image" Target="../media/image180.wmf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34.bin" /><Relationship Id="rId20" Type="http://schemas.openxmlformats.org/officeDocument/2006/relationships/image" Target="../media/image169.wmf" /><Relationship Id="rId1" Type="http://schemas.openxmlformats.org/officeDocument/2006/relationships/vmlDrawing" Target="../drawings/vmlDrawing47.vml" /><Relationship Id="rId6" Type="http://schemas.openxmlformats.org/officeDocument/2006/relationships/image" Target="../media/image177.wmf" /><Relationship Id="rId11" Type="http://schemas.openxmlformats.org/officeDocument/2006/relationships/image" Target="../media/image172.wmf" /><Relationship Id="rId5" Type="http://schemas.openxmlformats.org/officeDocument/2006/relationships/oleObject" Target="../embeddings/oleObject529.bin" /><Relationship Id="rId15" Type="http://schemas.openxmlformats.org/officeDocument/2006/relationships/image" Target="../media/image179.wmf" /><Relationship Id="rId23" Type="http://schemas.openxmlformats.org/officeDocument/2006/relationships/image" Target="../media/image3.png" /><Relationship Id="rId10" Type="http://schemas.openxmlformats.org/officeDocument/2006/relationships/oleObject" Target="../embeddings/oleObject531.bin" /><Relationship Id="rId19" Type="http://schemas.openxmlformats.org/officeDocument/2006/relationships/oleObject" Target="../embeddings/oleObject535.bin" /><Relationship Id="rId4" Type="http://schemas.openxmlformats.org/officeDocument/2006/relationships/image" Target="../media/image165.wmf" /><Relationship Id="rId9" Type="http://schemas.openxmlformats.org/officeDocument/2006/relationships/image" Target="../media/image176.wmf" /><Relationship Id="rId14" Type="http://schemas.openxmlformats.org/officeDocument/2006/relationships/oleObject" Target="../embeddings/oleObject533.bin" /><Relationship Id="rId22" Type="http://schemas.openxmlformats.org/officeDocument/2006/relationships/image" Target="../media/image181.wmf" 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9.bin" /><Relationship Id="rId13" Type="http://schemas.openxmlformats.org/officeDocument/2006/relationships/image" Target="../media/image169.wmf" /><Relationship Id="rId18" Type="http://schemas.openxmlformats.org/officeDocument/2006/relationships/oleObject" Target="../embeddings/oleObject544.bin" /><Relationship Id="rId3" Type="http://schemas.openxmlformats.org/officeDocument/2006/relationships/oleObject" Target="../embeddings/oleObject537.bin" /><Relationship Id="rId21" Type="http://schemas.openxmlformats.org/officeDocument/2006/relationships/image" Target="../media/image3.png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41.bin" /><Relationship Id="rId17" Type="http://schemas.openxmlformats.org/officeDocument/2006/relationships/image" Target="../media/image176.wmf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43.bin" /><Relationship Id="rId20" Type="http://schemas.openxmlformats.org/officeDocument/2006/relationships/oleObject" Target="../embeddings/oleObject545.bin" /><Relationship Id="rId1" Type="http://schemas.openxmlformats.org/officeDocument/2006/relationships/vmlDrawing" Target="../drawings/vmlDrawing48.vml" /><Relationship Id="rId6" Type="http://schemas.openxmlformats.org/officeDocument/2006/relationships/image" Target="../media/image166.wmf" /><Relationship Id="rId11" Type="http://schemas.openxmlformats.org/officeDocument/2006/relationships/image" Target="../media/image168.wmf" /><Relationship Id="rId5" Type="http://schemas.openxmlformats.org/officeDocument/2006/relationships/oleObject" Target="../embeddings/oleObject538.bin" /><Relationship Id="rId15" Type="http://schemas.openxmlformats.org/officeDocument/2006/relationships/image" Target="../media/image170.wmf" /><Relationship Id="rId10" Type="http://schemas.openxmlformats.org/officeDocument/2006/relationships/oleObject" Target="../embeddings/oleObject540.bin" /><Relationship Id="rId19" Type="http://schemas.openxmlformats.org/officeDocument/2006/relationships/image" Target="../media/image183.wmf" /><Relationship Id="rId4" Type="http://schemas.openxmlformats.org/officeDocument/2006/relationships/image" Target="../media/image165.wmf" /><Relationship Id="rId9" Type="http://schemas.openxmlformats.org/officeDocument/2006/relationships/image" Target="../media/image167.wmf" /><Relationship Id="rId14" Type="http://schemas.openxmlformats.org/officeDocument/2006/relationships/oleObject" Target="../embeddings/oleObject542.bin" 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8.bin" /><Relationship Id="rId13" Type="http://schemas.openxmlformats.org/officeDocument/2006/relationships/image" Target="../media/image185.wmf" /><Relationship Id="rId18" Type="http://schemas.openxmlformats.org/officeDocument/2006/relationships/oleObject" Target="../embeddings/oleObject553.bin" /><Relationship Id="rId26" Type="http://schemas.openxmlformats.org/officeDocument/2006/relationships/image" Target="../media/image3.png" /><Relationship Id="rId3" Type="http://schemas.openxmlformats.org/officeDocument/2006/relationships/oleObject" Target="../embeddings/oleObject546.bin" /><Relationship Id="rId21" Type="http://schemas.openxmlformats.org/officeDocument/2006/relationships/oleObject" Target="../embeddings/oleObject554.bin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50.bin" /><Relationship Id="rId17" Type="http://schemas.openxmlformats.org/officeDocument/2006/relationships/image" Target="../media/image186.wmf" /><Relationship Id="rId25" Type="http://schemas.openxmlformats.org/officeDocument/2006/relationships/oleObject" Target="../embeddings/oleObject556.bin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52.bin" /><Relationship Id="rId20" Type="http://schemas.openxmlformats.org/officeDocument/2006/relationships/image" Target="../media/image182.jpeg" /><Relationship Id="rId1" Type="http://schemas.openxmlformats.org/officeDocument/2006/relationships/vmlDrawing" Target="../drawings/vmlDrawing49.vml" /><Relationship Id="rId6" Type="http://schemas.openxmlformats.org/officeDocument/2006/relationships/image" Target="../media/image166.wmf" /><Relationship Id="rId11" Type="http://schemas.openxmlformats.org/officeDocument/2006/relationships/image" Target="../media/image184.wmf" /><Relationship Id="rId24" Type="http://schemas.openxmlformats.org/officeDocument/2006/relationships/image" Target="../media/image172.wmf" /><Relationship Id="rId5" Type="http://schemas.openxmlformats.org/officeDocument/2006/relationships/oleObject" Target="../embeddings/oleObject547.bin" /><Relationship Id="rId15" Type="http://schemas.openxmlformats.org/officeDocument/2006/relationships/image" Target="../media/image176.wmf" /><Relationship Id="rId23" Type="http://schemas.openxmlformats.org/officeDocument/2006/relationships/oleObject" Target="../embeddings/oleObject555.bin" /><Relationship Id="rId10" Type="http://schemas.openxmlformats.org/officeDocument/2006/relationships/oleObject" Target="../embeddings/oleObject549.bin" /><Relationship Id="rId19" Type="http://schemas.openxmlformats.org/officeDocument/2006/relationships/image" Target="../media/image187.wmf" /><Relationship Id="rId4" Type="http://schemas.openxmlformats.org/officeDocument/2006/relationships/image" Target="../media/image165.wmf" /><Relationship Id="rId9" Type="http://schemas.openxmlformats.org/officeDocument/2006/relationships/image" Target="../media/image168.wmf" /><Relationship Id="rId14" Type="http://schemas.openxmlformats.org/officeDocument/2006/relationships/oleObject" Target="../embeddings/oleObject551.bin" /><Relationship Id="rId22" Type="http://schemas.openxmlformats.org/officeDocument/2006/relationships/image" Target="../media/image167.wmf" 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 /><Relationship Id="rId13" Type="http://schemas.openxmlformats.org/officeDocument/2006/relationships/image" Target="../media/image189.wmf" /><Relationship Id="rId18" Type="http://schemas.openxmlformats.org/officeDocument/2006/relationships/oleObject" Target="../embeddings/oleObject564.bin" /><Relationship Id="rId26" Type="http://schemas.openxmlformats.org/officeDocument/2006/relationships/image" Target="../media/image192.wmf" /><Relationship Id="rId3" Type="http://schemas.openxmlformats.org/officeDocument/2006/relationships/oleObject" Target="../embeddings/oleObject557.bin" /><Relationship Id="rId21" Type="http://schemas.openxmlformats.org/officeDocument/2006/relationships/oleObject" Target="../embeddings/oleObject565.bin" /><Relationship Id="rId7" Type="http://schemas.openxmlformats.org/officeDocument/2006/relationships/oleObject" Target="../embeddings/oleObject559.bin" /><Relationship Id="rId12" Type="http://schemas.openxmlformats.org/officeDocument/2006/relationships/oleObject" Target="../embeddings/oleObject561.bin" /><Relationship Id="rId17" Type="http://schemas.openxmlformats.org/officeDocument/2006/relationships/image" Target="../media/image176.wmf" /><Relationship Id="rId25" Type="http://schemas.openxmlformats.org/officeDocument/2006/relationships/oleObject" Target="../embeddings/oleObject567.bin" /><Relationship Id="rId33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63.bin" /><Relationship Id="rId20" Type="http://schemas.openxmlformats.org/officeDocument/2006/relationships/image" Target="../media/image182.jpeg" /><Relationship Id="rId29" Type="http://schemas.openxmlformats.org/officeDocument/2006/relationships/oleObject" Target="../embeddings/oleObject569.bin" /><Relationship Id="rId1" Type="http://schemas.openxmlformats.org/officeDocument/2006/relationships/vmlDrawing" Target="../drawings/vmlDrawing50.vml" /><Relationship Id="rId6" Type="http://schemas.openxmlformats.org/officeDocument/2006/relationships/image" Target="../media/image165.wmf" /><Relationship Id="rId11" Type="http://schemas.openxmlformats.org/officeDocument/2006/relationships/image" Target="../media/image168.wmf" /><Relationship Id="rId24" Type="http://schemas.openxmlformats.org/officeDocument/2006/relationships/image" Target="../media/image179.wmf" /><Relationship Id="rId32" Type="http://schemas.openxmlformats.org/officeDocument/2006/relationships/image" Target="../media/image195.wmf" /><Relationship Id="rId5" Type="http://schemas.openxmlformats.org/officeDocument/2006/relationships/oleObject" Target="../embeddings/oleObject558.bin" /><Relationship Id="rId15" Type="http://schemas.openxmlformats.org/officeDocument/2006/relationships/image" Target="../media/image190.wmf" /><Relationship Id="rId23" Type="http://schemas.openxmlformats.org/officeDocument/2006/relationships/oleObject" Target="../embeddings/oleObject566.bin" /><Relationship Id="rId28" Type="http://schemas.openxmlformats.org/officeDocument/2006/relationships/image" Target="../media/image193.wmf" /><Relationship Id="rId10" Type="http://schemas.openxmlformats.org/officeDocument/2006/relationships/oleObject" Target="../embeddings/oleObject560.bin" /><Relationship Id="rId19" Type="http://schemas.openxmlformats.org/officeDocument/2006/relationships/image" Target="../media/image191.wmf" /><Relationship Id="rId31" Type="http://schemas.openxmlformats.org/officeDocument/2006/relationships/oleObject" Target="../embeddings/oleObject570.bin" /><Relationship Id="rId4" Type="http://schemas.openxmlformats.org/officeDocument/2006/relationships/image" Target="../media/image188.wmf" /><Relationship Id="rId9" Type="http://schemas.openxmlformats.org/officeDocument/2006/relationships/image" Target="../media/image173.jpeg" /><Relationship Id="rId14" Type="http://schemas.openxmlformats.org/officeDocument/2006/relationships/oleObject" Target="../embeddings/oleObject562.bin" /><Relationship Id="rId22" Type="http://schemas.openxmlformats.org/officeDocument/2006/relationships/image" Target="../media/image167.wmf" /><Relationship Id="rId27" Type="http://schemas.openxmlformats.org/officeDocument/2006/relationships/oleObject" Target="../embeddings/oleObject568.bin" /><Relationship Id="rId30" Type="http://schemas.openxmlformats.org/officeDocument/2006/relationships/image" Target="../media/image194.wmf" 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3.bin" /><Relationship Id="rId13" Type="http://schemas.openxmlformats.org/officeDocument/2006/relationships/image" Target="../media/image196.wmf" /><Relationship Id="rId18" Type="http://schemas.openxmlformats.org/officeDocument/2006/relationships/image" Target="../media/image182.jpeg" /><Relationship Id="rId26" Type="http://schemas.openxmlformats.org/officeDocument/2006/relationships/image" Target="../media/image193.wmf" /><Relationship Id="rId3" Type="http://schemas.openxmlformats.org/officeDocument/2006/relationships/oleObject" Target="../embeddings/oleObject571.bin" /><Relationship Id="rId21" Type="http://schemas.openxmlformats.org/officeDocument/2006/relationships/oleObject" Target="../embeddings/oleObject579.bin" /><Relationship Id="rId7" Type="http://schemas.openxmlformats.org/officeDocument/2006/relationships/image" Target="../media/image173.jpeg" /><Relationship Id="rId12" Type="http://schemas.openxmlformats.org/officeDocument/2006/relationships/oleObject" Target="../embeddings/oleObject575.bin" /><Relationship Id="rId17" Type="http://schemas.openxmlformats.org/officeDocument/2006/relationships/image" Target="../media/image191.wmf" /><Relationship Id="rId25" Type="http://schemas.openxmlformats.org/officeDocument/2006/relationships/oleObject" Target="../embeddings/oleObject581.bin" /><Relationship Id="rId33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577.bin" /><Relationship Id="rId20" Type="http://schemas.openxmlformats.org/officeDocument/2006/relationships/image" Target="../media/image167.wmf" /><Relationship Id="rId29" Type="http://schemas.openxmlformats.org/officeDocument/2006/relationships/oleObject" Target="../embeddings/oleObject583.bin" /><Relationship Id="rId1" Type="http://schemas.openxmlformats.org/officeDocument/2006/relationships/vmlDrawing" Target="../drawings/vmlDrawing51.vml" /><Relationship Id="rId6" Type="http://schemas.openxmlformats.org/officeDocument/2006/relationships/image" Target="../media/image166.wmf" /><Relationship Id="rId11" Type="http://schemas.openxmlformats.org/officeDocument/2006/relationships/image" Target="../media/image189.wmf" /><Relationship Id="rId24" Type="http://schemas.openxmlformats.org/officeDocument/2006/relationships/image" Target="../media/image192.wmf" /><Relationship Id="rId32" Type="http://schemas.openxmlformats.org/officeDocument/2006/relationships/image" Target="../media/image188.wmf" /><Relationship Id="rId5" Type="http://schemas.openxmlformats.org/officeDocument/2006/relationships/oleObject" Target="../embeddings/oleObject572.bin" /><Relationship Id="rId15" Type="http://schemas.openxmlformats.org/officeDocument/2006/relationships/image" Target="../media/image176.wmf" /><Relationship Id="rId23" Type="http://schemas.openxmlformats.org/officeDocument/2006/relationships/oleObject" Target="../embeddings/oleObject580.bin" /><Relationship Id="rId28" Type="http://schemas.openxmlformats.org/officeDocument/2006/relationships/image" Target="../media/image197.wmf" /><Relationship Id="rId10" Type="http://schemas.openxmlformats.org/officeDocument/2006/relationships/oleObject" Target="../embeddings/oleObject574.bin" /><Relationship Id="rId19" Type="http://schemas.openxmlformats.org/officeDocument/2006/relationships/oleObject" Target="../embeddings/oleObject578.bin" /><Relationship Id="rId31" Type="http://schemas.openxmlformats.org/officeDocument/2006/relationships/oleObject" Target="../embeddings/oleObject584.bin" /><Relationship Id="rId4" Type="http://schemas.openxmlformats.org/officeDocument/2006/relationships/image" Target="../media/image165.wmf" /><Relationship Id="rId9" Type="http://schemas.openxmlformats.org/officeDocument/2006/relationships/image" Target="../media/image168.wmf" /><Relationship Id="rId14" Type="http://schemas.openxmlformats.org/officeDocument/2006/relationships/oleObject" Target="../embeddings/oleObject576.bin" /><Relationship Id="rId22" Type="http://schemas.openxmlformats.org/officeDocument/2006/relationships/image" Target="../media/image179.wmf" /><Relationship Id="rId27" Type="http://schemas.openxmlformats.org/officeDocument/2006/relationships/oleObject" Target="../embeddings/oleObject582.bin" /><Relationship Id="rId30" Type="http://schemas.openxmlformats.org/officeDocument/2006/relationships/image" Target="../media/image195.wmf" 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 /><Relationship Id="rId13" Type="http://schemas.openxmlformats.org/officeDocument/2006/relationships/oleObject" Target="../embeddings/oleObject589.bin" /><Relationship Id="rId18" Type="http://schemas.openxmlformats.org/officeDocument/2006/relationships/image" Target="../media/image187.wmf" /><Relationship Id="rId26" Type="http://schemas.openxmlformats.org/officeDocument/2006/relationships/image" Target="../media/image3.png" /><Relationship Id="rId3" Type="http://schemas.openxmlformats.org/officeDocument/2006/relationships/notesSlide" Target="../notesSlides/notesSlide31.xml" /><Relationship Id="rId21" Type="http://schemas.openxmlformats.org/officeDocument/2006/relationships/oleObject" Target="../embeddings/oleObject593.bin" /><Relationship Id="rId7" Type="http://schemas.openxmlformats.org/officeDocument/2006/relationships/image" Target="../media/image166.wmf" /><Relationship Id="rId12" Type="http://schemas.openxmlformats.org/officeDocument/2006/relationships/image" Target="../media/image198.wmf" /><Relationship Id="rId17" Type="http://schemas.openxmlformats.org/officeDocument/2006/relationships/oleObject" Target="../embeddings/oleObject591.bin" /><Relationship Id="rId25" Type="http://schemas.openxmlformats.org/officeDocument/2006/relationships/oleObject" Target="../embeddings/oleObject595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86.wmf" /><Relationship Id="rId20" Type="http://schemas.openxmlformats.org/officeDocument/2006/relationships/image" Target="../media/image167.wmf" /><Relationship Id="rId1" Type="http://schemas.openxmlformats.org/officeDocument/2006/relationships/vmlDrawing" Target="../drawings/vmlDrawing52.vml" /><Relationship Id="rId6" Type="http://schemas.openxmlformats.org/officeDocument/2006/relationships/oleObject" Target="../embeddings/oleObject586.bin" /><Relationship Id="rId11" Type="http://schemas.openxmlformats.org/officeDocument/2006/relationships/oleObject" Target="../embeddings/oleObject588.bin" /><Relationship Id="rId24" Type="http://schemas.openxmlformats.org/officeDocument/2006/relationships/image" Target="../media/image199.wmf" /><Relationship Id="rId5" Type="http://schemas.openxmlformats.org/officeDocument/2006/relationships/image" Target="../media/image165.wmf" /><Relationship Id="rId15" Type="http://schemas.openxmlformats.org/officeDocument/2006/relationships/oleObject" Target="../embeddings/oleObject590.bin" /><Relationship Id="rId23" Type="http://schemas.openxmlformats.org/officeDocument/2006/relationships/oleObject" Target="../embeddings/oleObject594.bin" /><Relationship Id="rId10" Type="http://schemas.openxmlformats.org/officeDocument/2006/relationships/image" Target="../media/image168.wmf" /><Relationship Id="rId19" Type="http://schemas.openxmlformats.org/officeDocument/2006/relationships/oleObject" Target="../embeddings/oleObject592.bin" /><Relationship Id="rId4" Type="http://schemas.openxmlformats.org/officeDocument/2006/relationships/oleObject" Target="../embeddings/oleObject585.bin" /><Relationship Id="rId9" Type="http://schemas.openxmlformats.org/officeDocument/2006/relationships/oleObject" Target="../embeddings/oleObject587.bin" /><Relationship Id="rId14" Type="http://schemas.openxmlformats.org/officeDocument/2006/relationships/image" Target="../media/image176.wmf" /><Relationship Id="rId22" Type="http://schemas.openxmlformats.org/officeDocument/2006/relationships/image" Target="../media/image172.wmf" 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 /><Relationship Id="rId13" Type="http://schemas.openxmlformats.org/officeDocument/2006/relationships/oleObject" Target="../embeddings/oleObject600.bin" /><Relationship Id="rId18" Type="http://schemas.openxmlformats.org/officeDocument/2006/relationships/image" Target="../media/image171.wmf" /><Relationship Id="rId26" Type="http://schemas.openxmlformats.org/officeDocument/2006/relationships/image" Target="../media/image204.wmf" /><Relationship Id="rId3" Type="http://schemas.openxmlformats.org/officeDocument/2006/relationships/notesSlide" Target="../notesSlides/notesSlide32.xml" /><Relationship Id="rId21" Type="http://schemas.openxmlformats.org/officeDocument/2006/relationships/oleObject" Target="../embeddings/oleObject604.bin" /><Relationship Id="rId7" Type="http://schemas.openxmlformats.org/officeDocument/2006/relationships/image" Target="../media/image201.wmf" /><Relationship Id="rId12" Type="http://schemas.openxmlformats.org/officeDocument/2006/relationships/image" Target="../media/image202.wmf" /><Relationship Id="rId17" Type="http://schemas.openxmlformats.org/officeDocument/2006/relationships/oleObject" Target="../embeddings/oleObject602.bin" /><Relationship Id="rId25" Type="http://schemas.openxmlformats.org/officeDocument/2006/relationships/oleObject" Target="../embeddings/oleObject606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70.wmf" /><Relationship Id="rId20" Type="http://schemas.openxmlformats.org/officeDocument/2006/relationships/image" Target="../media/image172.wmf" /><Relationship Id="rId29" Type="http://schemas.openxmlformats.org/officeDocument/2006/relationships/image" Target="../media/image3.png" /><Relationship Id="rId1" Type="http://schemas.openxmlformats.org/officeDocument/2006/relationships/vmlDrawing" Target="../drawings/vmlDrawing53.vml" /><Relationship Id="rId6" Type="http://schemas.openxmlformats.org/officeDocument/2006/relationships/oleObject" Target="../embeddings/oleObject597.bin" /><Relationship Id="rId11" Type="http://schemas.openxmlformats.org/officeDocument/2006/relationships/oleObject" Target="../embeddings/oleObject599.bin" /><Relationship Id="rId24" Type="http://schemas.openxmlformats.org/officeDocument/2006/relationships/image" Target="../media/image203.wmf" /><Relationship Id="rId5" Type="http://schemas.openxmlformats.org/officeDocument/2006/relationships/image" Target="../media/image200.wmf" /><Relationship Id="rId15" Type="http://schemas.openxmlformats.org/officeDocument/2006/relationships/oleObject" Target="../embeddings/oleObject601.bin" /><Relationship Id="rId23" Type="http://schemas.openxmlformats.org/officeDocument/2006/relationships/oleObject" Target="../embeddings/oleObject605.bin" /><Relationship Id="rId28" Type="http://schemas.openxmlformats.org/officeDocument/2006/relationships/image" Target="../media/image205.wmf" /><Relationship Id="rId10" Type="http://schemas.openxmlformats.org/officeDocument/2006/relationships/image" Target="../media/image167.wmf" /><Relationship Id="rId19" Type="http://schemas.openxmlformats.org/officeDocument/2006/relationships/oleObject" Target="../embeddings/oleObject603.bin" /><Relationship Id="rId4" Type="http://schemas.openxmlformats.org/officeDocument/2006/relationships/oleObject" Target="../embeddings/oleObject596.bin" /><Relationship Id="rId9" Type="http://schemas.openxmlformats.org/officeDocument/2006/relationships/oleObject" Target="../embeddings/oleObject598.bin" /><Relationship Id="rId14" Type="http://schemas.openxmlformats.org/officeDocument/2006/relationships/image" Target="../media/image169.wmf" /><Relationship Id="rId22" Type="http://schemas.openxmlformats.org/officeDocument/2006/relationships/image" Target="../media/image165.wmf" /><Relationship Id="rId27" Type="http://schemas.openxmlformats.org/officeDocument/2006/relationships/oleObject" Target="../embeddings/oleObject607.bin" 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7.xml" 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 /><Relationship Id="rId3" Type="http://schemas.openxmlformats.org/officeDocument/2006/relationships/oleObject" Target="../embeddings/oleObject608.bin" /><Relationship Id="rId7" Type="http://schemas.openxmlformats.org/officeDocument/2006/relationships/oleObject" Target="../embeddings/oleObject610.bin" /><Relationship Id="rId2" Type="http://schemas.openxmlformats.org/officeDocument/2006/relationships/slideLayout" Target="../slideLayouts/slideLayout7.xml" /><Relationship Id="rId1" Type="http://schemas.openxmlformats.org/officeDocument/2006/relationships/vmlDrawing" Target="../drawings/vmlDrawing54.vml" /><Relationship Id="rId6" Type="http://schemas.openxmlformats.org/officeDocument/2006/relationships/image" Target="../media/image207.wmf" /><Relationship Id="rId11" Type="http://schemas.openxmlformats.org/officeDocument/2006/relationships/image" Target="../media/image3.png" /><Relationship Id="rId5" Type="http://schemas.openxmlformats.org/officeDocument/2006/relationships/oleObject" Target="../embeddings/oleObject609.bin" /><Relationship Id="rId10" Type="http://schemas.openxmlformats.org/officeDocument/2006/relationships/image" Target="../media/image209.wmf" /><Relationship Id="rId4" Type="http://schemas.openxmlformats.org/officeDocument/2006/relationships/image" Target="../media/image206.wmf" /><Relationship Id="rId9" Type="http://schemas.openxmlformats.org/officeDocument/2006/relationships/oleObject" Target="../embeddings/oleObject611.bin" 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 /><Relationship Id="rId13" Type="http://schemas.openxmlformats.org/officeDocument/2006/relationships/image" Target="../media/image3.png" /><Relationship Id="rId3" Type="http://schemas.openxmlformats.org/officeDocument/2006/relationships/oleObject" Target="../embeddings/oleObject612.bin" /><Relationship Id="rId7" Type="http://schemas.openxmlformats.org/officeDocument/2006/relationships/oleObject" Target="../embeddings/oleObject614.bin" /><Relationship Id="rId12" Type="http://schemas.openxmlformats.org/officeDocument/2006/relationships/image" Target="../media/image214.wmf" /><Relationship Id="rId2" Type="http://schemas.openxmlformats.org/officeDocument/2006/relationships/slideLayout" Target="../slideLayouts/slideLayout7.xml" /><Relationship Id="rId1" Type="http://schemas.openxmlformats.org/officeDocument/2006/relationships/vmlDrawing" Target="../drawings/vmlDrawing55.vml" /><Relationship Id="rId6" Type="http://schemas.openxmlformats.org/officeDocument/2006/relationships/image" Target="../media/image211.wmf" /><Relationship Id="rId11" Type="http://schemas.openxmlformats.org/officeDocument/2006/relationships/oleObject" Target="../embeddings/oleObject616.bin" /><Relationship Id="rId5" Type="http://schemas.openxmlformats.org/officeDocument/2006/relationships/oleObject" Target="../embeddings/oleObject613.bin" /><Relationship Id="rId10" Type="http://schemas.openxmlformats.org/officeDocument/2006/relationships/image" Target="../media/image213.wmf" /><Relationship Id="rId4" Type="http://schemas.openxmlformats.org/officeDocument/2006/relationships/image" Target="../media/image210.wmf" /><Relationship Id="rId9" Type="http://schemas.openxmlformats.org/officeDocument/2006/relationships/oleObject" Target="../embeddings/oleObject615.bin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 /><Relationship Id="rId13" Type="http://schemas.openxmlformats.org/officeDocument/2006/relationships/oleObject" Target="../embeddings/oleObject95.bin" /><Relationship Id="rId18" Type="http://schemas.openxmlformats.org/officeDocument/2006/relationships/image" Target="../media/image16.wmf" /><Relationship Id="rId26" Type="http://schemas.openxmlformats.org/officeDocument/2006/relationships/oleObject" Target="../embeddings/oleObject105.bin" /><Relationship Id="rId3" Type="http://schemas.openxmlformats.org/officeDocument/2006/relationships/oleObject" Target="../embeddings/oleObject90.bin" /><Relationship Id="rId21" Type="http://schemas.openxmlformats.org/officeDocument/2006/relationships/oleObject" Target="../embeddings/oleObject101.bin" /><Relationship Id="rId7" Type="http://schemas.openxmlformats.org/officeDocument/2006/relationships/oleObject" Target="../embeddings/oleObject92.bin" /><Relationship Id="rId12" Type="http://schemas.openxmlformats.org/officeDocument/2006/relationships/image" Target="../media/image14.wmf" /><Relationship Id="rId17" Type="http://schemas.openxmlformats.org/officeDocument/2006/relationships/oleObject" Target="../embeddings/oleObject98.bin" /><Relationship Id="rId25" Type="http://schemas.openxmlformats.org/officeDocument/2006/relationships/oleObject" Target="../embeddings/oleObject104.bin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97.bin" /><Relationship Id="rId20" Type="http://schemas.openxmlformats.org/officeDocument/2006/relationships/oleObject" Target="../embeddings/oleObject100.bin" /><Relationship Id="rId29" Type="http://schemas.openxmlformats.org/officeDocument/2006/relationships/image" Target="../media/image10.wmf" /><Relationship Id="rId1" Type="http://schemas.openxmlformats.org/officeDocument/2006/relationships/vmlDrawing" Target="../drawings/vmlDrawing6.vml" /><Relationship Id="rId6" Type="http://schemas.openxmlformats.org/officeDocument/2006/relationships/image" Target="../media/image11.wmf" /><Relationship Id="rId11" Type="http://schemas.openxmlformats.org/officeDocument/2006/relationships/oleObject" Target="../embeddings/oleObject94.bin" /><Relationship Id="rId24" Type="http://schemas.openxmlformats.org/officeDocument/2006/relationships/image" Target="../media/image17.wmf" /><Relationship Id="rId5" Type="http://schemas.openxmlformats.org/officeDocument/2006/relationships/oleObject" Target="../embeddings/oleObject91.bin" /><Relationship Id="rId15" Type="http://schemas.openxmlformats.org/officeDocument/2006/relationships/oleObject" Target="../embeddings/oleObject96.bin" /><Relationship Id="rId23" Type="http://schemas.openxmlformats.org/officeDocument/2006/relationships/oleObject" Target="../embeddings/oleObject103.bin" /><Relationship Id="rId28" Type="http://schemas.openxmlformats.org/officeDocument/2006/relationships/oleObject" Target="../embeddings/oleObject106.bin" /><Relationship Id="rId10" Type="http://schemas.openxmlformats.org/officeDocument/2006/relationships/image" Target="../media/image13.wmf" /><Relationship Id="rId19" Type="http://schemas.openxmlformats.org/officeDocument/2006/relationships/oleObject" Target="../embeddings/oleObject99.bin" /><Relationship Id="rId4" Type="http://schemas.openxmlformats.org/officeDocument/2006/relationships/image" Target="../media/image26.wmf" /><Relationship Id="rId9" Type="http://schemas.openxmlformats.org/officeDocument/2006/relationships/oleObject" Target="../embeddings/oleObject93.bin" /><Relationship Id="rId14" Type="http://schemas.openxmlformats.org/officeDocument/2006/relationships/image" Target="../media/image15.wmf" /><Relationship Id="rId22" Type="http://schemas.openxmlformats.org/officeDocument/2006/relationships/oleObject" Target="../embeddings/oleObject102.bin" /><Relationship Id="rId27" Type="http://schemas.openxmlformats.org/officeDocument/2006/relationships/image" Target="../media/image9.wmf" /><Relationship Id="rId30" Type="http://schemas.openxmlformats.org/officeDocument/2006/relationships/image" Target="../media/image3.png" 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15.png" /><Relationship Id="rId1" Type="http://schemas.openxmlformats.org/officeDocument/2006/relationships/slideLayout" Target="../slideLayouts/slideLayout7.xml" 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 /><Relationship Id="rId1" Type="http://schemas.openxmlformats.org/officeDocument/2006/relationships/slideLayout" Target="../slideLayouts/slideLayout7.xml" 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17.png" /><Relationship Id="rId1" Type="http://schemas.openxmlformats.org/officeDocument/2006/relationships/slideLayout" Target="../slideLayouts/slideLayout7.xml" 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18.png" /><Relationship Id="rId1" Type="http://schemas.openxmlformats.org/officeDocument/2006/relationships/slideLayout" Target="../slideLayouts/slideLayout7.xml" 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 /><Relationship Id="rId1" Type="http://schemas.openxmlformats.org/officeDocument/2006/relationships/slideLayout" Target="../slideLayouts/slideLayout7.xml" 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20.png" /><Relationship Id="rId1" Type="http://schemas.openxmlformats.org/officeDocument/2006/relationships/slideLayout" Target="../slideLayouts/slideLayout7.xml" 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112.bin" /><Relationship Id="rId18" Type="http://schemas.openxmlformats.org/officeDocument/2006/relationships/oleObject" Target="../embeddings/oleObject115.bin" /><Relationship Id="rId26" Type="http://schemas.openxmlformats.org/officeDocument/2006/relationships/image" Target="../media/image17.wmf" /><Relationship Id="rId3" Type="http://schemas.openxmlformats.org/officeDocument/2006/relationships/oleObject" Target="../embeddings/oleObject107.bin" /><Relationship Id="rId21" Type="http://schemas.openxmlformats.org/officeDocument/2006/relationships/oleObject" Target="../embeddings/oleObject117.bin" /><Relationship Id="rId7" Type="http://schemas.openxmlformats.org/officeDocument/2006/relationships/oleObject" Target="../embeddings/oleObject109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114.bin" /><Relationship Id="rId25" Type="http://schemas.openxmlformats.org/officeDocument/2006/relationships/oleObject" Target="../embeddings/oleObject121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5.wmf" /><Relationship Id="rId20" Type="http://schemas.openxmlformats.org/officeDocument/2006/relationships/image" Target="../media/image16.wmf" /><Relationship Id="rId29" Type="http://schemas.openxmlformats.org/officeDocument/2006/relationships/image" Target="../media/image9.wmf" /><Relationship Id="rId1" Type="http://schemas.openxmlformats.org/officeDocument/2006/relationships/vmlDrawing" Target="../drawings/vmlDrawing7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111.bin" /><Relationship Id="rId24" Type="http://schemas.openxmlformats.org/officeDocument/2006/relationships/oleObject" Target="../embeddings/oleObject120.bin" /><Relationship Id="rId5" Type="http://schemas.openxmlformats.org/officeDocument/2006/relationships/oleObject" Target="../embeddings/oleObject108.bin" /><Relationship Id="rId15" Type="http://schemas.openxmlformats.org/officeDocument/2006/relationships/oleObject" Target="../embeddings/oleObject113.bin" /><Relationship Id="rId23" Type="http://schemas.openxmlformats.org/officeDocument/2006/relationships/oleObject" Target="../embeddings/oleObject119.bin" /><Relationship Id="rId28" Type="http://schemas.openxmlformats.org/officeDocument/2006/relationships/oleObject" Target="../embeddings/oleObject123.bin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116.bin" /><Relationship Id="rId4" Type="http://schemas.openxmlformats.org/officeDocument/2006/relationships/image" Target="../media/image27.wmf" /><Relationship Id="rId9" Type="http://schemas.openxmlformats.org/officeDocument/2006/relationships/oleObject" Target="../embeddings/oleObject110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118.bin" /><Relationship Id="rId27" Type="http://schemas.openxmlformats.org/officeDocument/2006/relationships/oleObject" Target="../embeddings/oleObject122.bin" /><Relationship Id="rId30" Type="http://schemas.openxmlformats.org/officeDocument/2006/relationships/image" Target="../media/image3.png" 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 /><Relationship Id="rId1" Type="http://schemas.openxmlformats.org/officeDocument/2006/relationships/slideLayout" Target="../slideLayouts/slideLayout7.xml" 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 /><Relationship Id="rId1" Type="http://schemas.openxmlformats.org/officeDocument/2006/relationships/slideLayout" Target="../slideLayouts/slideLayout7.xml" 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 /><Relationship Id="rId1" Type="http://schemas.openxmlformats.org/officeDocument/2006/relationships/slideLayout" Target="../slideLayouts/slideLayout7.xml" 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 /><Relationship Id="rId1" Type="http://schemas.openxmlformats.org/officeDocument/2006/relationships/slideLayout" Target="../slideLayouts/slideLayout7.xml" 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 /><Relationship Id="rId1" Type="http://schemas.openxmlformats.org/officeDocument/2006/relationships/slideLayout" Target="../slideLayouts/slideLayout7.xml" 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129.bin" /><Relationship Id="rId18" Type="http://schemas.openxmlformats.org/officeDocument/2006/relationships/oleObject" Target="../embeddings/oleObject132.bin" /><Relationship Id="rId26" Type="http://schemas.openxmlformats.org/officeDocument/2006/relationships/image" Target="../media/image17.wmf" /><Relationship Id="rId3" Type="http://schemas.openxmlformats.org/officeDocument/2006/relationships/oleObject" Target="../embeddings/oleObject124.bin" /><Relationship Id="rId21" Type="http://schemas.openxmlformats.org/officeDocument/2006/relationships/oleObject" Target="../embeddings/oleObject134.bin" /><Relationship Id="rId7" Type="http://schemas.openxmlformats.org/officeDocument/2006/relationships/oleObject" Target="../embeddings/oleObject126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131.bin" /><Relationship Id="rId25" Type="http://schemas.openxmlformats.org/officeDocument/2006/relationships/oleObject" Target="../embeddings/oleObject138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5.wmf" /><Relationship Id="rId20" Type="http://schemas.openxmlformats.org/officeDocument/2006/relationships/image" Target="../media/image16.wmf" /><Relationship Id="rId29" Type="http://schemas.openxmlformats.org/officeDocument/2006/relationships/image" Target="../media/image28.wmf" /><Relationship Id="rId1" Type="http://schemas.openxmlformats.org/officeDocument/2006/relationships/vmlDrawing" Target="../drawings/vmlDrawing8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128.bin" /><Relationship Id="rId24" Type="http://schemas.openxmlformats.org/officeDocument/2006/relationships/oleObject" Target="../embeddings/oleObject137.bin" /><Relationship Id="rId5" Type="http://schemas.openxmlformats.org/officeDocument/2006/relationships/oleObject" Target="../embeddings/oleObject125.bin" /><Relationship Id="rId15" Type="http://schemas.openxmlformats.org/officeDocument/2006/relationships/oleObject" Target="../embeddings/oleObject130.bin" /><Relationship Id="rId23" Type="http://schemas.openxmlformats.org/officeDocument/2006/relationships/oleObject" Target="../embeddings/oleObject136.bin" /><Relationship Id="rId28" Type="http://schemas.openxmlformats.org/officeDocument/2006/relationships/oleObject" Target="../embeddings/oleObject140.bin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133.bin" /><Relationship Id="rId4" Type="http://schemas.openxmlformats.org/officeDocument/2006/relationships/image" Target="../media/image9.wmf" /><Relationship Id="rId9" Type="http://schemas.openxmlformats.org/officeDocument/2006/relationships/oleObject" Target="../embeddings/oleObject127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135.bin" /><Relationship Id="rId27" Type="http://schemas.openxmlformats.org/officeDocument/2006/relationships/oleObject" Target="../embeddings/oleObject139.bin" /><Relationship Id="rId30" Type="http://schemas.openxmlformats.org/officeDocument/2006/relationships/image" Target="../media/image3.png" 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6.bin" /><Relationship Id="rId18" Type="http://schemas.openxmlformats.org/officeDocument/2006/relationships/image" Target="../media/image15.wmf" /><Relationship Id="rId26" Type="http://schemas.openxmlformats.org/officeDocument/2006/relationships/oleObject" Target="../embeddings/oleObject155.bin" /><Relationship Id="rId39" Type="http://schemas.openxmlformats.org/officeDocument/2006/relationships/oleObject" Target="../embeddings/oleObject166.bin" /><Relationship Id="rId3" Type="http://schemas.openxmlformats.org/officeDocument/2006/relationships/oleObject" Target="../embeddings/oleObject141.bin" /><Relationship Id="rId21" Type="http://schemas.openxmlformats.org/officeDocument/2006/relationships/oleObject" Target="../embeddings/oleObject151.bin" /><Relationship Id="rId34" Type="http://schemas.openxmlformats.org/officeDocument/2006/relationships/oleObject" Target="../embeddings/oleObject161.bin" /><Relationship Id="rId42" Type="http://schemas.openxmlformats.org/officeDocument/2006/relationships/oleObject" Target="../embeddings/oleObject169.bin" /><Relationship Id="rId47" Type="http://schemas.openxmlformats.org/officeDocument/2006/relationships/oleObject" Target="../embeddings/oleObject173.bin" /><Relationship Id="rId50" Type="http://schemas.openxmlformats.org/officeDocument/2006/relationships/oleObject" Target="../embeddings/oleObject176.bin" /><Relationship Id="rId7" Type="http://schemas.openxmlformats.org/officeDocument/2006/relationships/oleObject" Target="../embeddings/oleObject143.bin" /><Relationship Id="rId12" Type="http://schemas.openxmlformats.org/officeDocument/2006/relationships/image" Target="../media/image12.wmf" /><Relationship Id="rId17" Type="http://schemas.openxmlformats.org/officeDocument/2006/relationships/oleObject" Target="../embeddings/oleObject148.bin" /><Relationship Id="rId25" Type="http://schemas.openxmlformats.org/officeDocument/2006/relationships/oleObject" Target="../embeddings/oleObject154.bin" /><Relationship Id="rId33" Type="http://schemas.openxmlformats.org/officeDocument/2006/relationships/oleObject" Target="../embeddings/oleObject160.bin" /><Relationship Id="rId38" Type="http://schemas.openxmlformats.org/officeDocument/2006/relationships/oleObject" Target="../embeddings/oleObject165.bin" /><Relationship Id="rId46" Type="http://schemas.openxmlformats.org/officeDocument/2006/relationships/oleObject" Target="../embeddings/oleObject172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4.wmf" /><Relationship Id="rId20" Type="http://schemas.openxmlformats.org/officeDocument/2006/relationships/oleObject" Target="../embeddings/oleObject150.bin" /><Relationship Id="rId29" Type="http://schemas.openxmlformats.org/officeDocument/2006/relationships/oleObject" Target="../embeddings/oleObject157.bin" /><Relationship Id="rId41" Type="http://schemas.openxmlformats.org/officeDocument/2006/relationships/oleObject" Target="../embeddings/oleObject168.bin" /><Relationship Id="rId1" Type="http://schemas.openxmlformats.org/officeDocument/2006/relationships/vmlDrawing" Target="../drawings/vmlDrawing9.vml" /><Relationship Id="rId6" Type="http://schemas.openxmlformats.org/officeDocument/2006/relationships/image" Target="../media/image9.wmf" /><Relationship Id="rId11" Type="http://schemas.openxmlformats.org/officeDocument/2006/relationships/oleObject" Target="../embeddings/oleObject145.bin" /><Relationship Id="rId24" Type="http://schemas.openxmlformats.org/officeDocument/2006/relationships/oleObject" Target="../embeddings/oleObject153.bin" /><Relationship Id="rId32" Type="http://schemas.openxmlformats.org/officeDocument/2006/relationships/oleObject" Target="../embeddings/oleObject159.bin" /><Relationship Id="rId37" Type="http://schemas.openxmlformats.org/officeDocument/2006/relationships/oleObject" Target="../embeddings/oleObject164.bin" /><Relationship Id="rId40" Type="http://schemas.openxmlformats.org/officeDocument/2006/relationships/oleObject" Target="../embeddings/oleObject167.bin" /><Relationship Id="rId45" Type="http://schemas.openxmlformats.org/officeDocument/2006/relationships/oleObject" Target="../embeddings/oleObject171.bin" /><Relationship Id="rId53" Type="http://schemas.openxmlformats.org/officeDocument/2006/relationships/image" Target="../media/image3.png" /><Relationship Id="rId5" Type="http://schemas.openxmlformats.org/officeDocument/2006/relationships/oleObject" Target="../embeddings/oleObject142.bin" /><Relationship Id="rId15" Type="http://schemas.openxmlformats.org/officeDocument/2006/relationships/oleObject" Target="../embeddings/oleObject147.bin" /><Relationship Id="rId23" Type="http://schemas.openxmlformats.org/officeDocument/2006/relationships/oleObject" Target="../embeddings/oleObject152.bin" /><Relationship Id="rId28" Type="http://schemas.openxmlformats.org/officeDocument/2006/relationships/image" Target="../media/image17.wmf" /><Relationship Id="rId36" Type="http://schemas.openxmlformats.org/officeDocument/2006/relationships/oleObject" Target="../embeddings/oleObject163.bin" /><Relationship Id="rId49" Type="http://schemas.openxmlformats.org/officeDocument/2006/relationships/oleObject" Target="../embeddings/oleObject175.bin" /><Relationship Id="rId10" Type="http://schemas.openxmlformats.org/officeDocument/2006/relationships/image" Target="../media/image11.wmf" /><Relationship Id="rId19" Type="http://schemas.openxmlformats.org/officeDocument/2006/relationships/oleObject" Target="../embeddings/oleObject149.bin" /><Relationship Id="rId31" Type="http://schemas.openxmlformats.org/officeDocument/2006/relationships/oleObject" Target="../embeddings/oleObject158.bin" /><Relationship Id="rId44" Type="http://schemas.openxmlformats.org/officeDocument/2006/relationships/image" Target="../media/image30.wmf" /><Relationship Id="rId52" Type="http://schemas.openxmlformats.org/officeDocument/2006/relationships/oleObject" Target="../embeddings/oleObject178.bin" /><Relationship Id="rId4" Type="http://schemas.openxmlformats.org/officeDocument/2006/relationships/image" Target="../media/image24.wmf" /><Relationship Id="rId9" Type="http://schemas.openxmlformats.org/officeDocument/2006/relationships/oleObject" Target="../embeddings/oleObject144.bin" /><Relationship Id="rId14" Type="http://schemas.openxmlformats.org/officeDocument/2006/relationships/image" Target="../media/image13.wmf" /><Relationship Id="rId22" Type="http://schemas.openxmlformats.org/officeDocument/2006/relationships/image" Target="../media/image16.wmf" /><Relationship Id="rId27" Type="http://schemas.openxmlformats.org/officeDocument/2006/relationships/oleObject" Target="../embeddings/oleObject156.bin" /><Relationship Id="rId30" Type="http://schemas.openxmlformats.org/officeDocument/2006/relationships/image" Target="../media/image29.wmf" /><Relationship Id="rId35" Type="http://schemas.openxmlformats.org/officeDocument/2006/relationships/oleObject" Target="../embeddings/oleObject162.bin" /><Relationship Id="rId43" Type="http://schemas.openxmlformats.org/officeDocument/2006/relationships/oleObject" Target="../embeddings/oleObject170.bin" /><Relationship Id="rId48" Type="http://schemas.openxmlformats.org/officeDocument/2006/relationships/oleObject" Target="../embeddings/oleObject174.bin" /><Relationship Id="rId8" Type="http://schemas.openxmlformats.org/officeDocument/2006/relationships/image" Target="../media/image10.wmf" /><Relationship Id="rId51" Type="http://schemas.openxmlformats.org/officeDocument/2006/relationships/oleObject" Target="../embeddings/oleObject177.bin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 /><Relationship Id="rId13" Type="http://schemas.openxmlformats.org/officeDocument/2006/relationships/oleObject" Target="../embeddings/oleObject184.bin" /><Relationship Id="rId18" Type="http://schemas.openxmlformats.org/officeDocument/2006/relationships/image" Target="../media/image14.wmf" /><Relationship Id="rId26" Type="http://schemas.openxmlformats.org/officeDocument/2006/relationships/oleObject" Target="../embeddings/oleObject192.bin" /><Relationship Id="rId3" Type="http://schemas.openxmlformats.org/officeDocument/2006/relationships/oleObject" Target="../embeddings/oleObject179.bin" /><Relationship Id="rId21" Type="http://schemas.openxmlformats.org/officeDocument/2006/relationships/oleObject" Target="../embeddings/oleObject188.bin" /><Relationship Id="rId7" Type="http://schemas.openxmlformats.org/officeDocument/2006/relationships/oleObject" Target="../embeddings/oleObject181.bin" /><Relationship Id="rId12" Type="http://schemas.openxmlformats.org/officeDocument/2006/relationships/image" Target="../media/image11.wmf" /><Relationship Id="rId17" Type="http://schemas.openxmlformats.org/officeDocument/2006/relationships/oleObject" Target="../embeddings/oleObject186.bin" /><Relationship Id="rId25" Type="http://schemas.openxmlformats.org/officeDocument/2006/relationships/oleObject" Target="../embeddings/oleObject191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3.wmf" /><Relationship Id="rId20" Type="http://schemas.openxmlformats.org/officeDocument/2006/relationships/image" Target="../media/image15.wmf" /><Relationship Id="rId29" Type="http://schemas.openxmlformats.org/officeDocument/2006/relationships/oleObject" Target="../embeddings/oleObject195.bin" /><Relationship Id="rId1" Type="http://schemas.openxmlformats.org/officeDocument/2006/relationships/vmlDrawing" Target="../drawings/vmlDrawing10.vml" /><Relationship Id="rId6" Type="http://schemas.openxmlformats.org/officeDocument/2006/relationships/image" Target="../media/image32.wmf" /><Relationship Id="rId11" Type="http://schemas.openxmlformats.org/officeDocument/2006/relationships/oleObject" Target="../embeddings/oleObject183.bin" /><Relationship Id="rId24" Type="http://schemas.openxmlformats.org/officeDocument/2006/relationships/image" Target="../media/image16.wmf" /><Relationship Id="rId32" Type="http://schemas.openxmlformats.org/officeDocument/2006/relationships/image" Target="../media/image3.png" /><Relationship Id="rId5" Type="http://schemas.openxmlformats.org/officeDocument/2006/relationships/oleObject" Target="../embeddings/oleObject180.bin" /><Relationship Id="rId15" Type="http://schemas.openxmlformats.org/officeDocument/2006/relationships/oleObject" Target="../embeddings/oleObject185.bin" /><Relationship Id="rId23" Type="http://schemas.openxmlformats.org/officeDocument/2006/relationships/oleObject" Target="../embeddings/oleObject190.bin" /><Relationship Id="rId28" Type="http://schemas.openxmlformats.org/officeDocument/2006/relationships/oleObject" Target="../embeddings/oleObject194.bin" /><Relationship Id="rId10" Type="http://schemas.openxmlformats.org/officeDocument/2006/relationships/image" Target="../media/image10.wmf" /><Relationship Id="rId19" Type="http://schemas.openxmlformats.org/officeDocument/2006/relationships/oleObject" Target="../embeddings/oleObject187.bin" /><Relationship Id="rId31" Type="http://schemas.openxmlformats.org/officeDocument/2006/relationships/oleObject" Target="../embeddings/oleObject196.bin" /><Relationship Id="rId4" Type="http://schemas.openxmlformats.org/officeDocument/2006/relationships/image" Target="../media/image31.wmf" /><Relationship Id="rId9" Type="http://schemas.openxmlformats.org/officeDocument/2006/relationships/oleObject" Target="../embeddings/oleObject182.bin" /><Relationship Id="rId14" Type="http://schemas.openxmlformats.org/officeDocument/2006/relationships/image" Target="../media/image12.wmf" /><Relationship Id="rId22" Type="http://schemas.openxmlformats.org/officeDocument/2006/relationships/oleObject" Target="../embeddings/oleObject189.bin" /><Relationship Id="rId27" Type="http://schemas.openxmlformats.org/officeDocument/2006/relationships/oleObject" Target="../embeddings/oleObject193.bin" /><Relationship Id="rId30" Type="http://schemas.openxmlformats.org/officeDocument/2006/relationships/image" Target="../media/image17.wmf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 /><Relationship Id="rId13" Type="http://schemas.openxmlformats.org/officeDocument/2006/relationships/oleObject" Target="../embeddings/oleObject202.bin" /><Relationship Id="rId18" Type="http://schemas.openxmlformats.org/officeDocument/2006/relationships/oleObject" Target="../embeddings/oleObject206.bin" /><Relationship Id="rId26" Type="http://schemas.openxmlformats.org/officeDocument/2006/relationships/oleObject" Target="../embeddings/oleObject212.bin" /><Relationship Id="rId3" Type="http://schemas.openxmlformats.org/officeDocument/2006/relationships/oleObject" Target="../embeddings/oleObject197.bin" /><Relationship Id="rId21" Type="http://schemas.openxmlformats.org/officeDocument/2006/relationships/oleObject" Target="../embeddings/oleObject209.bin" /><Relationship Id="rId7" Type="http://schemas.openxmlformats.org/officeDocument/2006/relationships/oleObject" Target="../embeddings/oleObject199.bin" /><Relationship Id="rId12" Type="http://schemas.openxmlformats.org/officeDocument/2006/relationships/image" Target="../media/image15.wmf" /><Relationship Id="rId17" Type="http://schemas.openxmlformats.org/officeDocument/2006/relationships/oleObject" Target="../embeddings/oleObject205.bin" /><Relationship Id="rId25" Type="http://schemas.openxmlformats.org/officeDocument/2006/relationships/image" Target="../media/image9.wmf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6.wmf" /><Relationship Id="rId20" Type="http://schemas.openxmlformats.org/officeDocument/2006/relationships/oleObject" Target="../embeddings/oleObject208.bin" /><Relationship Id="rId29" Type="http://schemas.openxmlformats.org/officeDocument/2006/relationships/image" Target="../media/image11.wmf" /><Relationship Id="rId1" Type="http://schemas.openxmlformats.org/officeDocument/2006/relationships/vmlDrawing" Target="../drawings/vmlDrawing11.vml" /><Relationship Id="rId6" Type="http://schemas.openxmlformats.org/officeDocument/2006/relationships/image" Target="../media/image12.wmf" /><Relationship Id="rId11" Type="http://schemas.openxmlformats.org/officeDocument/2006/relationships/oleObject" Target="../embeddings/oleObject201.bin" /><Relationship Id="rId24" Type="http://schemas.openxmlformats.org/officeDocument/2006/relationships/oleObject" Target="../embeddings/oleObject211.bin" /><Relationship Id="rId5" Type="http://schemas.openxmlformats.org/officeDocument/2006/relationships/oleObject" Target="../embeddings/oleObject198.bin" /><Relationship Id="rId15" Type="http://schemas.openxmlformats.org/officeDocument/2006/relationships/oleObject" Target="../embeddings/oleObject204.bin" /><Relationship Id="rId23" Type="http://schemas.openxmlformats.org/officeDocument/2006/relationships/oleObject" Target="../embeddings/oleObject210.bin" /><Relationship Id="rId28" Type="http://schemas.openxmlformats.org/officeDocument/2006/relationships/oleObject" Target="../embeddings/oleObject213.bin" /><Relationship Id="rId10" Type="http://schemas.openxmlformats.org/officeDocument/2006/relationships/image" Target="../media/image14.wmf" /><Relationship Id="rId19" Type="http://schemas.openxmlformats.org/officeDocument/2006/relationships/oleObject" Target="../embeddings/oleObject207.bin" /><Relationship Id="rId4" Type="http://schemas.openxmlformats.org/officeDocument/2006/relationships/image" Target="../media/image33.wmf" /><Relationship Id="rId9" Type="http://schemas.openxmlformats.org/officeDocument/2006/relationships/oleObject" Target="../embeddings/oleObject200.bin" /><Relationship Id="rId14" Type="http://schemas.openxmlformats.org/officeDocument/2006/relationships/oleObject" Target="../embeddings/oleObject203.bin" /><Relationship Id="rId22" Type="http://schemas.openxmlformats.org/officeDocument/2006/relationships/image" Target="../media/image17.wmf" /><Relationship Id="rId27" Type="http://schemas.openxmlformats.org/officeDocument/2006/relationships/image" Target="../media/image10.wmf" /><Relationship Id="rId30" Type="http://schemas.openxmlformats.org/officeDocument/2006/relationships/image" Target="../media/image3.png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 /><Relationship Id="rId13" Type="http://schemas.openxmlformats.org/officeDocument/2006/relationships/oleObject" Target="../embeddings/oleObject219.bin" /><Relationship Id="rId18" Type="http://schemas.openxmlformats.org/officeDocument/2006/relationships/image" Target="../media/image15.wmf" /><Relationship Id="rId26" Type="http://schemas.openxmlformats.org/officeDocument/2006/relationships/oleObject" Target="../embeddings/oleObject228.bin" /><Relationship Id="rId3" Type="http://schemas.openxmlformats.org/officeDocument/2006/relationships/oleObject" Target="../embeddings/oleObject214.bin" /><Relationship Id="rId21" Type="http://schemas.openxmlformats.org/officeDocument/2006/relationships/oleObject" Target="../embeddings/oleObject224.bin" /><Relationship Id="rId7" Type="http://schemas.openxmlformats.org/officeDocument/2006/relationships/oleObject" Target="../embeddings/oleObject216.bin" /><Relationship Id="rId12" Type="http://schemas.openxmlformats.org/officeDocument/2006/relationships/image" Target="../media/image12.wmf" /><Relationship Id="rId17" Type="http://schemas.openxmlformats.org/officeDocument/2006/relationships/oleObject" Target="../embeddings/oleObject221.bin" /><Relationship Id="rId25" Type="http://schemas.openxmlformats.org/officeDocument/2006/relationships/oleObject" Target="../embeddings/oleObject227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4.wmf" /><Relationship Id="rId20" Type="http://schemas.openxmlformats.org/officeDocument/2006/relationships/oleObject" Target="../embeddings/oleObject223.bin" /><Relationship Id="rId29" Type="http://schemas.openxmlformats.org/officeDocument/2006/relationships/oleObject" Target="../embeddings/oleObject230.bin" /><Relationship Id="rId1" Type="http://schemas.openxmlformats.org/officeDocument/2006/relationships/vmlDrawing" Target="../drawings/vmlDrawing12.vml" /><Relationship Id="rId6" Type="http://schemas.openxmlformats.org/officeDocument/2006/relationships/image" Target="../media/image9.wmf" /><Relationship Id="rId11" Type="http://schemas.openxmlformats.org/officeDocument/2006/relationships/oleObject" Target="../embeddings/oleObject218.bin" /><Relationship Id="rId24" Type="http://schemas.openxmlformats.org/officeDocument/2006/relationships/oleObject" Target="../embeddings/oleObject226.bin" /><Relationship Id="rId5" Type="http://schemas.openxmlformats.org/officeDocument/2006/relationships/oleObject" Target="../embeddings/oleObject215.bin" /><Relationship Id="rId15" Type="http://schemas.openxmlformats.org/officeDocument/2006/relationships/oleObject" Target="../embeddings/oleObject220.bin" /><Relationship Id="rId23" Type="http://schemas.openxmlformats.org/officeDocument/2006/relationships/oleObject" Target="../embeddings/oleObject225.bin" /><Relationship Id="rId28" Type="http://schemas.openxmlformats.org/officeDocument/2006/relationships/image" Target="../media/image17.wmf" /><Relationship Id="rId10" Type="http://schemas.openxmlformats.org/officeDocument/2006/relationships/image" Target="../media/image11.wmf" /><Relationship Id="rId19" Type="http://schemas.openxmlformats.org/officeDocument/2006/relationships/oleObject" Target="../embeddings/oleObject222.bin" /><Relationship Id="rId4" Type="http://schemas.openxmlformats.org/officeDocument/2006/relationships/image" Target="../media/image34.wmf" /><Relationship Id="rId9" Type="http://schemas.openxmlformats.org/officeDocument/2006/relationships/oleObject" Target="../embeddings/oleObject217.bin" /><Relationship Id="rId14" Type="http://schemas.openxmlformats.org/officeDocument/2006/relationships/image" Target="../media/image13.wmf" /><Relationship Id="rId22" Type="http://schemas.openxmlformats.org/officeDocument/2006/relationships/image" Target="../media/image16.wmf" /><Relationship Id="rId27" Type="http://schemas.openxmlformats.org/officeDocument/2006/relationships/oleObject" Target="../embeddings/oleObject229.bin" /><Relationship Id="rId30" Type="http://schemas.openxmlformats.org/officeDocument/2006/relationships/image" Target="../media/image3.png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236.bin" /><Relationship Id="rId18" Type="http://schemas.openxmlformats.org/officeDocument/2006/relationships/oleObject" Target="../embeddings/oleObject239.bin" /><Relationship Id="rId26" Type="http://schemas.openxmlformats.org/officeDocument/2006/relationships/image" Target="../media/image17.wmf" /><Relationship Id="rId3" Type="http://schemas.openxmlformats.org/officeDocument/2006/relationships/oleObject" Target="../embeddings/oleObject231.bin" /><Relationship Id="rId21" Type="http://schemas.openxmlformats.org/officeDocument/2006/relationships/oleObject" Target="../embeddings/oleObject241.bin" /><Relationship Id="rId7" Type="http://schemas.openxmlformats.org/officeDocument/2006/relationships/oleObject" Target="../embeddings/oleObject233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238.bin" /><Relationship Id="rId25" Type="http://schemas.openxmlformats.org/officeDocument/2006/relationships/oleObject" Target="../embeddings/oleObject245.bin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5.wmf" /><Relationship Id="rId20" Type="http://schemas.openxmlformats.org/officeDocument/2006/relationships/image" Target="../media/image16.wmf" /><Relationship Id="rId29" Type="http://schemas.openxmlformats.org/officeDocument/2006/relationships/image" Target="../media/image9.wmf" /><Relationship Id="rId1" Type="http://schemas.openxmlformats.org/officeDocument/2006/relationships/vmlDrawing" Target="../drawings/vmlDrawing13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235.bin" /><Relationship Id="rId24" Type="http://schemas.openxmlformats.org/officeDocument/2006/relationships/oleObject" Target="../embeddings/oleObject244.bin" /><Relationship Id="rId5" Type="http://schemas.openxmlformats.org/officeDocument/2006/relationships/oleObject" Target="../embeddings/oleObject232.bin" /><Relationship Id="rId15" Type="http://schemas.openxmlformats.org/officeDocument/2006/relationships/oleObject" Target="../embeddings/oleObject237.bin" /><Relationship Id="rId23" Type="http://schemas.openxmlformats.org/officeDocument/2006/relationships/oleObject" Target="../embeddings/oleObject243.bin" /><Relationship Id="rId28" Type="http://schemas.openxmlformats.org/officeDocument/2006/relationships/oleObject" Target="../embeddings/oleObject247.bin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240.bin" /><Relationship Id="rId4" Type="http://schemas.openxmlformats.org/officeDocument/2006/relationships/image" Target="../media/image35.wmf" /><Relationship Id="rId9" Type="http://schemas.openxmlformats.org/officeDocument/2006/relationships/oleObject" Target="../embeddings/oleObject234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242.bin" /><Relationship Id="rId27" Type="http://schemas.openxmlformats.org/officeDocument/2006/relationships/oleObject" Target="../embeddings/oleObject246.bin" /><Relationship Id="rId30" Type="http://schemas.openxmlformats.org/officeDocument/2006/relationships/image" Target="../media/image3.png" 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253.bin" /><Relationship Id="rId18" Type="http://schemas.openxmlformats.org/officeDocument/2006/relationships/oleObject" Target="../embeddings/oleObject256.bin" /><Relationship Id="rId26" Type="http://schemas.openxmlformats.org/officeDocument/2006/relationships/image" Target="../media/image17.wmf" /><Relationship Id="rId3" Type="http://schemas.openxmlformats.org/officeDocument/2006/relationships/oleObject" Target="../embeddings/oleObject248.bin" /><Relationship Id="rId21" Type="http://schemas.openxmlformats.org/officeDocument/2006/relationships/oleObject" Target="../embeddings/oleObject258.bin" /><Relationship Id="rId34" Type="http://schemas.openxmlformats.org/officeDocument/2006/relationships/oleObject" Target="../embeddings/oleObject267.bin" /><Relationship Id="rId7" Type="http://schemas.openxmlformats.org/officeDocument/2006/relationships/oleObject" Target="../embeddings/oleObject250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255.bin" /><Relationship Id="rId25" Type="http://schemas.openxmlformats.org/officeDocument/2006/relationships/oleObject" Target="../embeddings/oleObject262.bin" /><Relationship Id="rId33" Type="http://schemas.openxmlformats.org/officeDocument/2006/relationships/image" Target="../media/image37.wmf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15.wmf" /><Relationship Id="rId20" Type="http://schemas.openxmlformats.org/officeDocument/2006/relationships/image" Target="../media/image16.wmf" /><Relationship Id="rId29" Type="http://schemas.openxmlformats.org/officeDocument/2006/relationships/image" Target="../media/image9.wmf" /><Relationship Id="rId1" Type="http://schemas.openxmlformats.org/officeDocument/2006/relationships/vmlDrawing" Target="../drawings/vmlDrawing14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252.bin" /><Relationship Id="rId24" Type="http://schemas.openxmlformats.org/officeDocument/2006/relationships/oleObject" Target="../embeddings/oleObject261.bin" /><Relationship Id="rId32" Type="http://schemas.openxmlformats.org/officeDocument/2006/relationships/oleObject" Target="../embeddings/oleObject266.bin" /><Relationship Id="rId5" Type="http://schemas.openxmlformats.org/officeDocument/2006/relationships/oleObject" Target="../embeddings/oleObject249.bin" /><Relationship Id="rId15" Type="http://schemas.openxmlformats.org/officeDocument/2006/relationships/oleObject" Target="../embeddings/oleObject254.bin" /><Relationship Id="rId23" Type="http://schemas.openxmlformats.org/officeDocument/2006/relationships/oleObject" Target="../embeddings/oleObject260.bin" /><Relationship Id="rId28" Type="http://schemas.openxmlformats.org/officeDocument/2006/relationships/oleObject" Target="../embeddings/oleObject264.bin" /><Relationship Id="rId36" Type="http://schemas.openxmlformats.org/officeDocument/2006/relationships/image" Target="../media/image3.png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257.bin" /><Relationship Id="rId31" Type="http://schemas.openxmlformats.org/officeDocument/2006/relationships/image" Target="../media/image36.wmf" /><Relationship Id="rId4" Type="http://schemas.openxmlformats.org/officeDocument/2006/relationships/image" Target="../media/image35.wmf" /><Relationship Id="rId9" Type="http://schemas.openxmlformats.org/officeDocument/2006/relationships/oleObject" Target="../embeddings/oleObject251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259.bin" /><Relationship Id="rId27" Type="http://schemas.openxmlformats.org/officeDocument/2006/relationships/oleObject" Target="../embeddings/oleObject263.bin" /><Relationship Id="rId30" Type="http://schemas.openxmlformats.org/officeDocument/2006/relationships/oleObject" Target="../embeddings/oleObject265.bin" /><Relationship Id="rId35" Type="http://schemas.openxmlformats.org/officeDocument/2006/relationships/image" Target="../media/image30.wmf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 /><Relationship Id="rId13" Type="http://schemas.openxmlformats.org/officeDocument/2006/relationships/oleObject" Target="../embeddings/oleObject273.bin" /><Relationship Id="rId18" Type="http://schemas.openxmlformats.org/officeDocument/2006/relationships/image" Target="../media/image11.wmf" /><Relationship Id="rId3" Type="http://schemas.openxmlformats.org/officeDocument/2006/relationships/oleObject" Target="../embeddings/oleObject268.bin" /><Relationship Id="rId21" Type="http://schemas.openxmlformats.org/officeDocument/2006/relationships/image" Target="../media/image12.wmf" /><Relationship Id="rId7" Type="http://schemas.openxmlformats.org/officeDocument/2006/relationships/oleObject" Target="../embeddings/oleObject270.bin" /><Relationship Id="rId12" Type="http://schemas.openxmlformats.org/officeDocument/2006/relationships/image" Target="../media/image17.wmf" /><Relationship Id="rId17" Type="http://schemas.openxmlformats.org/officeDocument/2006/relationships/oleObject" Target="../embeddings/oleObject275.bin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0.wmf" /><Relationship Id="rId20" Type="http://schemas.openxmlformats.org/officeDocument/2006/relationships/oleObject" Target="../embeddings/oleObject277.bin" /><Relationship Id="rId1" Type="http://schemas.openxmlformats.org/officeDocument/2006/relationships/vmlDrawing" Target="../drawings/vmlDrawing15.vml" /><Relationship Id="rId6" Type="http://schemas.openxmlformats.org/officeDocument/2006/relationships/image" Target="../media/image41.wmf" /><Relationship Id="rId11" Type="http://schemas.openxmlformats.org/officeDocument/2006/relationships/oleObject" Target="../embeddings/oleObject272.bin" /><Relationship Id="rId24" Type="http://schemas.openxmlformats.org/officeDocument/2006/relationships/image" Target="../media/image3.png" /><Relationship Id="rId5" Type="http://schemas.openxmlformats.org/officeDocument/2006/relationships/oleObject" Target="../embeddings/oleObject269.bin" /><Relationship Id="rId15" Type="http://schemas.openxmlformats.org/officeDocument/2006/relationships/oleObject" Target="../embeddings/oleObject274.bin" /><Relationship Id="rId23" Type="http://schemas.openxmlformats.org/officeDocument/2006/relationships/oleObject" Target="../embeddings/oleObject279.bin" /><Relationship Id="rId10" Type="http://schemas.openxmlformats.org/officeDocument/2006/relationships/image" Target="../media/image15.wmf" /><Relationship Id="rId19" Type="http://schemas.openxmlformats.org/officeDocument/2006/relationships/oleObject" Target="../embeddings/oleObject276.bin" /><Relationship Id="rId4" Type="http://schemas.openxmlformats.org/officeDocument/2006/relationships/image" Target="../media/image40.wmf" /><Relationship Id="rId9" Type="http://schemas.openxmlformats.org/officeDocument/2006/relationships/oleObject" Target="../embeddings/oleObject271.bin" /><Relationship Id="rId14" Type="http://schemas.openxmlformats.org/officeDocument/2006/relationships/image" Target="../media/image9.wmf" /><Relationship Id="rId22" Type="http://schemas.openxmlformats.org/officeDocument/2006/relationships/oleObject" Target="../embeddings/oleObject278.bin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 /><Relationship Id="rId13" Type="http://schemas.openxmlformats.org/officeDocument/2006/relationships/oleObject" Target="../embeddings/oleObject285.bin" /><Relationship Id="rId18" Type="http://schemas.openxmlformats.org/officeDocument/2006/relationships/oleObject" Target="../embeddings/oleObject289.bin" /><Relationship Id="rId3" Type="http://schemas.openxmlformats.org/officeDocument/2006/relationships/notesSlide" Target="../notesSlides/notesSlide6.xml" /><Relationship Id="rId21" Type="http://schemas.openxmlformats.org/officeDocument/2006/relationships/image" Target="../media/image12.wmf" /><Relationship Id="rId7" Type="http://schemas.openxmlformats.org/officeDocument/2006/relationships/image" Target="../media/image14.wmf" /><Relationship Id="rId12" Type="http://schemas.openxmlformats.org/officeDocument/2006/relationships/oleObject" Target="../embeddings/oleObject284.bin" /><Relationship Id="rId17" Type="http://schemas.openxmlformats.org/officeDocument/2006/relationships/image" Target="../media/image9.wmf" /><Relationship Id="rId2" Type="http://schemas.openxmlformats.org/officeDocument/2006/relationships/slideLayout" Target="../slideLayouts/slideLayout2.xml" /><Relationship Id="rId16" Type="http://schemas.openxmlformats.org/officeDocument/2006/relationships/oleObject" Target="../embeddings/oleObject288.bin" /><Relationship Id="rId20" Type="http://schemas.openxmlformats.org/officeDocument/2006/relationships/oleObject" Target="../embeddings/oleObject290.bin" /><Relationship Id="rId1" Type="http://schemas.openxmlformats.org/officeDocument/2006/relationships/vmlDrawing" Target="../drawings/vmlDrawing16.vml" /><Relationship Id="rId6" Type="http://schemas.openxmlformats.org/officeDocument/2006/relationships/oleObject" Target="../embeddings/oleObject281.bin" /><Relationship Id="rId11" Type="http://schemas.openxmlformats.org/officeDocument/2006/relationships/image" Target="../media/image17.wmf" /><Relationship Id="rId24" Type="http://schemas.openxmlformats.org/officeDocument/2006/relationships/image" Target="../media/image3.png" /><Relationship Id="rId5" Type="http://schemas.openxmlformats.org/officeDocument/2006/relationships/image" Target="../media/image42.wmf" /><Relationship Id="rId15" Type="http://schemas.openxmlformats.org/officeDocument/2006/relationships/oleObject" Target="../embeddings/oleObject287.bin" /><Relationship Id="rId23" Type="http://schemas.openxmlformats.org/officeDocument/2006/relationships/image" Target="../media/image13.wmf" /><Relationship Id="rId10" Type="http://schemas.openxmlformats.org/officeDocument/2006/relationships/oleObject" Target="../embeddings/oleObject283.bin" /><Relationship Id="rId19" Type="http://schemas.openxmlformats.org/officeDocument/2006/relationships/image" Target="../media/image11.wmf" /><Relationship Id="rId4" Type="http://schemas.openxmlformats.org/officeDocument/2006/relationships/oleObject" Target="../embeddings/oleObject280.bin" /><Relationship Id="rId9" Type="http://schemas.openxmlformats.org/officeDocument/2006/relationships/image" Target="../media/image15.wmf" /><Relationship Id="rId14" Type="http://schemas.openxmlformats.org/officeDocument/2006/relationships/oleObject" Target="../embeddings/oleObject286.bin" /><Relationship Id="rId22" Type="http://schemas.openxmlformats.org/officeDocument/2006/relationships/oleObject" Target="../embeddings/oleObject291.bin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 /><Relationship Id="rId13" Type="http://schemas.openxmlformats.org/officeDocument/2006/relationships/oleObject" Target="../embeddings/oleObject297.bin" /><Relationship Id="rId18" Type="http://schemas.openxmlformats.org/officeDocument/2006/relationships/oleObject" Target="../embeddings/oleObject301.bin" /><Relationship Id="rId3" Type="http://schemas.openxmlformats.org/officeDocument/2006/relationships/oleObject" Target="../embeddings/oleObject292.bin" /><Relationship Id="rId21" Type="http://schemas.openxmlformats.org/officeDocument/2006/relationships/oleObject" Target="../embeddings/oleObject304.bin" /><Relationship Id="rId7" Type="http://schemas.openxmlformats.org/officeDocument/2006/relationships/oleObject" Target="../embeddings/oleObject294.bin" /><Relationship Id="rId12" Type="http://schemas.openxmlformats.org/officeDocument/2006/relationships/image" Target="../media/image47.wmf" /><Relationship Id="rId17" Type="http://schemas.openxmlformats.org/officeDocument/2006/relationships/oleObject" Target="../embeddings/oleObject300.bin" /><Relationship Id="rId2" Type="http://schemas.openxmlformats.org/officeDocument/2006/relationships/slideLayout" Target="../slideLayouts/slideLayout2.xml" /><Relationship Id="rId16" Type="http://schemas.openxmlformats.org/officeDocument/2006/relationships/oleObject" Target="../embeddings/oleObject299.bin" /><Relationship Id="rId20" Type="http://schemas.openxmlformats.org/officeDocument/2006/relationships/oleObject" Target="../embeddings/oleObject303.bin" /><Relationship Id="rId1" Type="http://schemas.openxmlformats.org/officeDocument/2006/relationships/vmlDrawing" Target="../drawings/vmlDrawing17.vml" /><Relationship Id="rId6" Type="http://schemas.openxmlformats.org/officeDocument/2006/relationships/image" Target="../media/image44.wmf" /><Relationship Id="rId11" Type="http://schemas.openxmlformats.org/officeDocument/2006/relationships/oleObject" Target="../embeddings/oleObject296.bin" /><Relationship Id="rId5" Type="http://schemas.openxmlformats.org/officeDocument/2006/relationships/oleObject" Target="../embeddings/oleObject293.bin" /><Relationship Id="rId15" Type="http://schemas.openxmlformats.org/officeDocument/2006/relationships/image" Target="../media/image48.wmf" /><Relationship Id="rId23" Type="http://schemas.openxmlformats.org/officeDocument/2006/relationships/image" Target="../media/image3.png" /><Relationship Id="rId10" Type="http://schemas.openxmlformats.org/officeDocument/2006/relationships/image" Target="../media/image46.wmf" /><Relationship Id="rId19" Type="http://schemas.openxmlformats.org/officeDocument/2006/relationships/oleObject" Target="../embeddings/oleObject302.bin" /><Relationship Id="rId4" Type="http://schemas.openxmlformats.org/officeDocument/2006/relationships/image" Target="../media/image43.wmf" /><Relationship Id="rId9" Type="http://schemas.openxmlformats.org/officeDocument/2006/relationships/oleObject" Target="../embeddings/oleObject295.bin" /><Relationship Id="rId14" Type="http://schemas.openxmlformats.org/officeDocument/2006/relationships/oleObject" Target="../embeddings/oleObject298.bin" /><Relationship Id="rId22" Type="http://schemas.openxmlformats.org/officeDocument/2006/relationships/image" Target="../media/image49.wmf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13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3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3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3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13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3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hael_O._Rabin" TargetMode="Externa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3.xml" /><Relationship Id="rId4" Type="http://schemas.openxmlformats.org/officeDocument/2006/relationships/hyperlink" Target="https://en.wikipedia.org/wiki/Dana_Scott" TargetMode="Externa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 /><Relationship Id="rId13" Type="http://schemas.openxmlformats.org/officeDocument/2006/relationships/oleObject" Target="../embeddings/oleObject311.bin" /><Relationship Id="rId18" Type="http://schemas.openxmlformats.org/officeDocument/2006/relationships/oleObject" Target="../embeddings/oleObject315.bin" /><Relationship Id="rId3" Type="http://schemas.openxmlformats.org/officeDocument/2006/relationships/oleObject" Target="../embeddings/oleObject305.bin" /><Relationship Id="rId21" Type="http://schemas.openxmlformats.org/officeDocument/2006/relationships/image" Target="../media/image66.wmf" /><Relationship Id="rId7" Type="http://schemas.openxmlformats.org/officeDocument/2006/relationships/oleObject" Target="../embeddings/oleObject307.bin" /><Relationship Id="rId12" Type="http://schemas.openxmlformats.org/officeDocument/2006/relationships/oleObject" Target="../embeddings/oleObject310.bin" /><Relationship Id="rId17" Type="http://schemas.openxmlformats.org/officeDocument/2006/relationships/oleObject" Target="../embeddings/oleObject314.bin" /><Relationship Id="rId2" Type="http://schemas.openxmlformats.org/officeDocument/2006/relationships/slideLayout" Target="../slideLayouts/slideLayout13.xml" /><Relationship Id="rId16" Type="http://schemas.openxmlformats.org/officeDocument/2006/relationships/oleObject" Target="../embeddings/oleObject313.bin" /><Relationship Id="rId20" Type="http://schemas.openxmlformats.org/officeDocument/2006/relationships/oleObject" Target="../embeddings/oleObject317.bin" /><Relationship Id="rId1" Type="http://schemas.openxmlformats.org/officeDocument/2006/relationships/vmlDrawing" Target="../drawings/vmlDrawing18.vml" /><Relationship Id="rId6" Type="http://schemas.openxmlformats.org/officeDocument/2006/relationships/image" Target="../media/image63.wmf" /><Relationship Id="rId11" Type="http://schemas.openxmlformats.org/officeDocument/2006/relationships/oleObject" Target="../embeddings/oleObject309.bin" /><Relationship Id="rId5" Type="http://schemas.openxmlformats.org/officeDocument/2006/relationships/oleObject" Target="../embeddings/oleObject306.bin" /><Relationship Id="rId15" Type="http://schemas.openxmlformats.org/officeDocument/2006/relationships/oleObject" Target="../embeddings/oleObject312.bin" /><Relationship Id="rId23" Type="http://schemas.openxmlformats.org/officeDocument/2006/relationships/image" Target="../media/image3.png" /><Relationship Id="rId10" Type="http://schemas.openxmlformats.org/officeDocument/2006/relationships/image" Target="../media/image14.wmf" /><Relationship Id="rId19" Type="http://schemas.openxmlformats.org/officeDocument/2006/relationships/oleObject" Target="../embeddings/oleObject316.bin" /><Relationship Id="rId4" Type="http://schemas.openxmlformats.org/officeDocument/2006/relationships/image" Target="../media/image62.wmf" /><Relationship Id="rId9" Type="http://schemas.openxmlformats.org/officeDocument/2006/relationships/oleObject" Target="../embeddings/oleObject308.bin" /><Relationship Id="rId14" Type="http://schemas.openxmlformats.org/officeDocument/2006/relationships/image" Target="../media/image65.wmf" /><Relationship Id="rId22" Type="http://schemas.openxmlformats.org/officeDocument/2006/relationships/oleObject" Target="../embeddings/oleObject318.bin" 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2.bin" /><Relationship Id="rId13" Type="http://schemas.openxmlformats.org/officeDocument/2006/relationships/image" Target="../media/image64.wmf" /><Relationship Id="rId3" Type="http://schemas.openxmlformats.org/officeDocument/2006/relationships/oleObject" Target="../embeddings/oleObject319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24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327.bin" /><Relationship Id="rId1" Type="http://schemas.openxmlformats.org/officeDocument/2006/relationships/vmlDrawing" Target="../drawings/vmlDrawing19.vml" /><Relationship Id="rId6" Type="http://schemas.openxmlformats.org/officeDocument/2006/relationships/oleObject" Target="../embeddings/oleObject321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20.bin" /><Relationship Id="rId15" Type="http://schemas.openxmlformats.org/officeDocument/2006/relationships/oleObject" Target="../embeddings/oleObject326.bin" /><Relationship Id="rId10" Type="http://schemas.openxmlformats.org/officeDocument/2006/relationships/oleObject" Target="../embeddings/oleObject323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25.bin" 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1.bin" /><Relationship Id="rId13" Type="http://schemas.openxmlformats.org/officeDocument/2006/relationships/image" Target="../media/image64.wmf" /><Relationship Id="rId3" Type="http://schemas.openxmlformats.org/officeDocument/2006/relationships/oleObject" Target="../embeddings/oleObject328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33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336.bin" /><Relationship Id="rId1" Type="http://schemas.openxmlformats.org/officeDocument/2006/relationships/vmlDrawing" Target="../drawings/vmlDrawing20.vml" /><Relationship Id="rId6" Type="http://schemas.openxmlformats.org/officeDocument/2006/relationships/oleObject" Target="../embeddings/oleObject330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29.bin" /><Relationship Id="rId15" Type="http://schemas.openxmlformats.org/officeDocument/2006/relationships/oleObject" Target="../embeddings/oleObject335.bin" /><Relationship Id="rId10" Type="http://schemas.openxmlformats.org/officeDocument/2006/relationships/oleObject" Target="../embeddings/oleObject332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34.bin" 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0.bin" /><Relationship Id="rId13" Type="http://schemas.openxmlformats.org/officeDocument/2006/relationships/image" Target="../media/image64.wmf" /><Relationship Id="rId3" Type="http://schemas.openxmlformats.org/officeDocument/2006/relationships/oleObject" Target="../embeddings/oleObject337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42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345.bin" /><Relationship Id="rId1" Type="http://schemas.openxmlformats.org/officeDocument/2006/relationships/vmlDrawing" Target="../drawings/vmlDrawing21.vml" /><Relationship Id="rId6" Type="http://schemas.openxmlformats.org/officeDocument/2006/relationships/oleObject" Target="../embeddings/oleObject339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38.bin" /><Relationship Id="rId15" Type="http://schemas.openxmlformats.org/officeDocument/2006/relationships/oleObject" Target="../embeddings/oleObject344.bin" /><Relationship Id="rId10" Type="http://schemas.openxmlformats.org/officeDocument/2006/relationships/oleObject" Target="../embeddings/oleObject341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43.bin" 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9.bin" /><Relationship Id="rId13" Type="http://schemas.openxmlformats.org/officeDocument/2006/relationships/image" Target="../media/image64.wmf" /><Relationship Id="rId3" Type="http://schemas.openxmlformats.org/officeDocument/2006/relationships/oleObject" Target="../embeddings/oleObject346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51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354.bin" /><Relationship Id="rId1" Type="http://schemas.openxmlformats.org/officeDocument/2006/relationships/vmlDrawing" Target="../drawings/vmlDrawing22.vml" /><Relationship Id="rId6" Type="http://schemas.openxmlformats.org/officeDocument/2006/relationships/oleObject" Target="../embeddings/oleObject348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47.bin" /><Relationship Id="rId15" Type="http://schemas.openxmlformats.org/officeDocument/2006/relationships/oleObject" Target="../embeddings/oleObject353.bin" /><Relationship Id="rId10" Type="http://schemas.openxmlformats.org/officeDocument/2006/relationships/oleObject" Target="../embeddings/oleObject350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52.bin" 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8.bin" /><Relationship Id="rId13" Type="http://schemas.openxmlformats.org/officeDocument/2006/relationships/image" Target="../media/image64.wmf" /><Relationship Id="rId3" Type="http://schemas.openxmlformats.org/officeDocument/2006/relationships/oleObject" Target="../embeddings/oleObject355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60.bin" /><Relationship Id="rId2" Type="http://schemas.openxmlformats.org/officeDocument/2006/relationships/slideLayout" Target="../slideLayouts/slideLayout7.xml" /><Relationship Id="rId16" Type="http://schemas.openxmlformats.org/officeDocument/2006/relationships/oleObject" Target="../embeddings/oleObject363.bin" /><Relationship Id="rId1" Type="http://schemas.openxmlformats.org/officeDocument/2006/relationships/vmlDrawing" Target="../drawings/vmlDrawing23.vml" /><Relationship Id="rId6" Type="http://schemas.openxmlformats.org/officeDocument/2006/relationships/oleObject" Target="../embeddings/oleObject357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56.bin" /><Relationship Id="rId15" Type="http://schemas.openxmlformats.org/officeDocument/2006/relationships/oleObject" Target="../embeddings/oleObject362.bin" /><Relationship Id="rId10" Type="http://schemas.openxmlformats.org/officeDocument/2006/relationships/oleObject" Target="../embeddings/oleObject359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61.bin" 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7.bin" /><Relationship Id="rId13" Type="http://schemas.openxmlformats.org/officeDocument/2006/relationships/oleObject" Target="../embeddings/oleObject370.bin" /><Relationship Id="rId3" Type="http://schemas.openxmlformats.org/officeDocument/2006/relationships/oleObject" Target="../embeddings/oleObject364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69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64.wmf" /><Relationship Id="rId1" Type="http://schemas.openxmlformats.org/officeDocument/2006/relationships/vmlDrawing" Target="../drawings/vmlDrawing24.vml" /><Relationship Id="rId6" Type="http://schemas.openxmlformats.org/officeDocument/2006/relationships/oleObject" Target="../embeddings/oleObject366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65.bin" /><Relationship Id="rId15" Type="http://schemas.openxmlformats.org/officeDocument/2006/relationships/oleObject" Target="../embeddings/oleObject372.bin" /><Relationship Id="rId10" Type="http://schemas.openxmlformats.org/officeDocument/2006/relationships/oleObject" Target="../embeddings/oleObject368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71.bin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.png" /><Relationship Id="rId4" Type="http://schemas.openxmlformats.org/officeDocument/2006/relationships/image" Target="../media/image7.png" 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 /><Relationship Id="rId13" Type="http://schemas.openxmlformats.org/officeDocument/2006/relationships/oleObject" Target="../embeddings/oleObject379.bin" /><Relationship Id="rId3" Type="http://schemas.openxmlformats.org/officeDocument/2006/relationships/oleObject" Target="../embeddings/oleObject373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78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64.wmf" /><Relationship Id="rId1" Type="http://schemas.openxmlformats.org/officeDocument/2006/relationships/vmlDrawing" Target="../drawings/vmlDrawing25.vml" /><Relationship Id="rId6" Type="http://schemas.openxmlformats.org/officeDocument/2006/relationships/oleObject" Target="../embeddings/oleObject375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74.bin" /><Relationship Id="rId15" Type="http://schemas.openxmlformats.org/officeDocument/2006/relationships/oleObject" Target="../embeddings/oleObject381.bin" /><Relationship Id="rId10" Type="http://schemas.openxmlformats.org/officeDocument/2006/relationships/oleObject" Target="../embeddings/oleObject377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80.bin" 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5.bin" /><Relationship Id="rId13" Type="http://schemas.openxmlformats.org/officeDocument/2006/relationships/oleObject" Target="../embeddings/oleObject388.bin" /><Relationship Id="rId3" Type="http://schemas.openxmlformats.org/officeDocument/2006/relationships/oleObject" Target="../embeddings/oleObject382.bin" /><Relationship Id="rId7" Type="http://schemas.openxmlformats.org/officeDocument/2006/relationships/image" Target="../media/image65.wmf" /><Relationship Id="rId12" Type="http://schemas.openxmlformats.org/officeDocument/2006/relationships/oleObject" Target="../embeddings/oleObject387.bin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64.wmf" /><Relationship Id="rId1" Type="http://schemas.openxmlformats.org/officeDocument/2006/relationships/vmlDrawing" Target="../drawings/vmlDrawing26.vml" /><Relationship Id="rId6" Type="http://schemas.openxmlformats.org/officeDocument/2006/relationships/oleObject" Target="../embeddings/oleObject384.bin" /><Relationship Id="rId11" Type="http://schemas.openxmlformats.org/officeDocument/2006/relationships/image" Target="../media/image63.wmf" /><Relationship Id="rId5" Type="http://schemas.openxmlformats.org/officeDocument/2006/relationships/oleObject" Target="../embeddings/oleObject383.bin" /><Relationship Id="rId15" Type="http://schemas.openxmlformats.org/officeDocument/2006/relationships/oleObject" Target="../embeddings/oleObject390.bin" /><Relationship Id="rId10" Type="http://schemas.openxmlformats.org/officeDocument/2006/relationships/oleObject" Target="../embeddings/oleObject386.bin" /><Relationship Id="rId4" Type="http://schemas.openxmlformats.org/officeDocument/2006/relationships/image" Target="../media/image14.wmf" /><Relationship Id="rId9" Type="http://schemas.openxmlformats.org/officeDocument/2006/relationships/image" Target="../media/image62.wmf" /><Relationship Id="rId14" Type="http://schemas.openxmlformats.org/officeDocument/2006/relationships/oleObject" Target="../embeddings/oleObject389.bin" 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 /><Relationship Id="rId13" Type="http://schemas.openxmlformats.org/officeDocument/2006/relationships/oleObject" Target="../embeddings/oleObject396.bin" /><Relationship Id="rId18" Type="http://schemas.openxmlformats.org/officeDocument/2006/relationships/oleObject" Target="../embeddings/oleObject400.bin" /><Relationship Id="rId3" Type="http://schemas.openxmlformats.org/officeDocument/2006/relationships/oleObject" Target="../embeddings/oleObject391.bin" /><Relationship Id="rId21" Type="http://schemas.openxmlformats.org/officeDocument/2006/relationships/oleObject" Target="../embeddings/oleObject403.bin" /><Relationship Id="rId7" Type="http://schemas.openxmlformats.org/officeDocument/2006/relationships/oleObject" Target="../embeddings/oleObject393.bin" /><Relationship Id="rId12" Type="http://schemas.openxmlformats.org/officeDocument/2006/relationships/image" Target="../media/image64.wmf" /><Relationship Id="rId17" Type="http://schemas.openxmlformats.org/officeDocument/2006/relationships/oleObject" Target="../embeddings/oleObject399.bin" /><Relationship Id="rId25" Type="http://schemas.openxmlformats.org/officeDocument/2006/relationships/image" Target="../media/image3.png" /><Relationship Id="rId2" Type="http://schemas.openxmlformats.org/officeDocument/2006/relationships/slideLayout" Target="../slideLayouts/slideLayout6.xml" /><Relationship Id="rId16" Type="http://schemas.openxmlformats.org/officeDocument/2006/relationships/oleObject" Target="../embeddings/oleObject398.bin" /><Relationship Id="rId20" Type="http://schemas.openxmlformats.org/officeDocument/2006/relationships/oleObject" Target="../embeddings/oleObject402.bin" /><Relationship Id="rId1" Type="http://schemas.openxmlformats.org/officeDocument/2006/relationships/vmlDrawing" Target="../drawings/vmlDrawing27.vml" /><Relationship Id="rId6" Type="http://schemas.openxmlformats.org/officeDocument/2006/relationships/image" Target="../media/image65.wmf" /><Relationship Id="rId11" Type="http://schemas.openxmlformats.org/officeDocument/2006/relationships/oleObject" Target="../embeddings/oleObject395.bin" /><Relationship Id="rId24" Type="http://schemas.openxmlformats.org/officeDocument/2006/relationships/oleObject" Target="../embeddings/oleObject406.bin" /><Relationship Id="rId5" Type="http://schemas.openxmlformats.org/officeDocument/2006/relationships/oleObject" Target="../embeddings/oleObject392.bin" /><Relationship Id="rId15" Type="http://schemas.openxmlformats.org/officeDocument/2006/relationships/oleObject" Target="../embeddings/oleObject397.bin" /><Relationship Id="rId23" Type="http://schemas.openxmlformats.org/officeDocument/2006/relationships/oleObject" Target="../embeddings/oleObject405.bin" /><Relationship Id="rId10" Type="http://schemas.openxmlformats.org/officeDocument/2006/relationships/image" Target="../media/image63.wmf" /><Relationship Id="rId19" Type="http://schemas.openxmlformats.org/officeDocument/2006/relationships/oleObject" Target="../embeddings/oleObject401.bin" /><Relationship Id="rId4" Type="http://schemas.openxmlformats.org/officeDocument/2006/relationships/image" Target="../media/image67.wmf" /><Relationship Id="rId9" Type="http://schemas.openxmlformats.org/officeDocument/2006/relationships/oleObject" Target="../embeddings/oleObject394.bin" /><Relationship Id="rId14" Type="http://schemas.openxmlformats.org/officeDocument/2006/relationships/image" Target="../media/image14.wmf" /><Relationship Id="rId22" Type="http://schemas.openxmlformats.org/officeDocument/2006/relationships/oleObject" Target="../embeddings/oleObject404.bin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.png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4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4.emf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4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4.xml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14.xml" 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9.bin" /><Relationship Id="rId13" Type="http://schemas.openxmlformats.org/officeDocument/2006/relationships/image" Target="../media/image82.wmf" /><Relationship Id="rId3" Type="http://schemas.openxmlformats.org/officeDocument/2006/relationships/notesSlide" Target="../notesSlides/notesSlide17.xml" /><Relationship Id="rId7" Type="http://schemas.openxmlformats.org/officeDocument/2006/relationships/image" Target="../media/image79.wmf" /><Relationship Id="rId12" Type="http://schemas.openxmlformats.org/officeDocument/2006/relationships/oleObject" Target="../embeddings/oleObject411.bin" /><Relationship Id="rId2" Type="http://schemas.openxmlformats.org/officeDocument/2006/relationships/slideLayout" Target="../slideLayouts/slideLayout14.xml" /><Relationship Id="rId16" Type="http://schemas.openxmlformats.org/officeDocument/2006/relationships/image" Target="../media/image3.png" /><Relationship Id="rId1" Type="http://schemas.openxmlformats.org/officeDocument/2006/relationships/vmlDrawing" Target="../drawings/vmlDrawing28.vml" /><Relationship Id="rId6" Type="http://schemas.openxmlformats.org/officeDocument/2006/relationships/oleObject" Target="../embeddings/oleObject408.bin" /><Relationship Id="rId11" Type="http://schemas.openxmlformats.org/officeDocument/2006/relationships/image" Target="../media/image81.wmf" /><Relationship Id="rId5" Type="http://schemas.openxmlformats.org/officeDocument/2006/relationships/image" Target="../media/image78.wmf" /><Relationship Id="rId15" Type="http://schemas.openxmlformats.org/officeDocument/2006/relationships/image" Target="../media/image83.wmf" /><Relationship Id="rId10" Type="http://schemas.openxmlformats.org/officeDocument/2006/relationships/oleObject" Target="../embeddings/oleObject410.bin" /><Relationship Id="rId4" Type="http://schemas.openxmlformats.org/officeDocument/2006/relationships/oleObject" Target="../embeddings/oleObject407.bin" /><Relationship Id="rId9" Type="http://schemas.openxmlformats.org/officeDocument/2006/relationships/image" Target="../media/image80.wmf" /><Relationship Id="rId14" Type="http://schemas.openxmlformats.org/officeDocument/2006/relationships/oleObject" Target="../embeddings/oleObject412.bin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4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14.xml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14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 /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.png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 /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9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4.xml" 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 /><Relationship Id="rId7" Type="http://schemas.openxmlformats.org/officeDocument/2006/relationships/image" Target="../media/image97.emf" /><Relationship Id="rId2" Type="http://schemas.openxmlformats.org/officeDocument/2006/relationships/image" Target="../media/image92.emf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96.emf" /><Relationship Id="rId5" Type="http://schemas.openxmlformats.org/officeDocument/2006/relationships/image" Target="../media/image95.emf" /><Relationship Id="rId4" Type="http://schemas.openxmlformats.org/officeDocument/2006/relationships/image" Target="../media/image94.emf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 /><Relationship Id="rId2" Type="http://schemas.openxmlformats.org/officeDocument/2006/relationships/image" Target="../media/image98.emf" /><Relationship Id="rId1" Type="http://schemas.openxmlformats.org/officeDocument/2006/relationships/slideLayout" Target="../slideLayouts/slideLayout14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4.xml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 /><Relationship Id="rId2" Type="http://schemas.openxmlformats.org/officeDocument/2006/relationships/image" Target="../media/image100.emf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104.emf" /><Relationship Id="rId5" Type="http://schemas.openxmlformats.org/officeDocument/2006/relationships/image" Target="../media/image103.emf" /><Relationship Id="rId4" Type="http://schemas.openxmlformats.org/officeDocument/2006/relationships/image" Target="../media/image102.emf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 /><Relationship Id="rId2" Type="http://schemas.openxmlformats.org/officeDocument/2006/relationships/image" Target="../media/image105.emf" /><Relationship Id="rId1" Type="http://schemas.openxmlformats.org/officeDocument/2006/relationships/slideLayout" Target="../slideLayouts/slideLayout14.xml" 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1.bp.blogspot.com/-PLP7vp4DfwY/VuFLdu_v1PI/AAAAAAAABu0/Bvt2XIE9cR4/s1600/narode2.png" TargetMode="External" /><Relationship Id="rId2" Type="http://schemas.openxmlformats.org/officeDocument/2006/relationships/image" Target="../media/image107.png" /><Relationship Id="rId1" Type="http://schemas.openxmlformats.org/officeDocument/2006/relationships/slideLayout" Target="../slideLayouts/slideLayout14.xml" 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 /><Relationship Id="rId1" Type="http://schemas.openxmlformats.org/officeDocument/2006/relationships/slideLayout" Target="../slideLayouts/slideLayout1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429264"/>
            <a:ext cx="9144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Class Presentations on Finite Automata for 3</a:t>
            </a:r>
            <a:r>
              <a:rPr lang="en-US" sz="2000" b="1" baseline="30000" dirty="0">
                <a:solidFill>
                  <a:srgbClr val="002060"/>
                </a:solidFill>
                <a:latin typeface="Cambria" pitchFamily="18" charset="0"/>
              </a:rPr>
              <a:t>rd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 year Students</a:t>
            </a:r>
          </a:p>
          <a:p>
            <a:endParaRPr lang="en-US" sz="2000" b="1" dirty="0">
              <a:solidFill>
                <a:srgbClr val="002060"/>
              </a:solidFill>
              <a:latin typeface="Cambria" pitchFamily="18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				     By  </a:t>
            </a:r>
            <a:r>
              <a:rPr lang="en-IN" sz="3500" b="1" dirty="0" err="1">
                <a:solidFill>
                  <a:srgbClr val="FF0000"/>
                </a:solidFill>
                <a:latin typeface="Edwardian Script ITC" panose="030303020407070D0804" pitchFamily="66" charset="0"/>
              </a:rPr>
              <a:t>Dr.</a:t>
            </a:r>
            <a:r>
              <a:rPr lang="en-IN" sz="3500" b="1" dirty="0">
                <a:solidFill>
                  <a:srgbClr val="FF0000"/>
                </a:solidFill>
                <a:latin typeface="Edwardian Script ITC" panose="030303020407070D0804" pitchFamily="66" charset="0"/>
              </a:rPr>
              <a:t> Sandeep Rathor</a:t>
            </a:r>
          </a:p>
          <a:p>
            <a:endParaRPr lang="en-US" sz="20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81112" y="1"/>
            <a:ext cx="7862888" cy="13716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500" b="1" dirty="0">
                <a:solidFill>
                  <a:srgbClr val="C00000"/>
                </a:solidFill>
              </a:rPr>
              <a:t>BCSC0011 </a:t>
            </a:r>
            <a:r>
              <a:rPr lang="en-US" sz="3500" cap="none" dirty="0">
                <a:solidFill>
                  <a:srgbClr val="C00000"/>
                </a:solidFill>
                <a:latin typeface="Algerian" pitchFamily="82" charset="0"/>
                <a:ea typeface="ＭＳ Ｐゴシック"/>
                <a:cs typeface="ＭＳ Ｐゴシック"/>
              </a:rPr>
              <a:t>: </a:t>
            </a:r>
            <a:r>
              <a:rPr lang="en-IN" sz="3500" b="1" dirty="0">
                <a:solidFill>
                  <a:srgbClr val="C00000"/>
                </a:solidFill>
              </a:rPr>
              <a:t>Theory of Automata &amp; Formal Languages (TAFL) </a:t>
            </a:r>
            <a:endParaRPr lang="en-US" sz="3500" cap="none" dirty="0">
              <a:solidFill>
                <a:srgbClr val="C00000"/>
              </a:solidFill>
              <a:latin typeface="Berlin Sans FB Demi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78849" name="Picture 1" descr="D:\my photo\My pho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48" y="5429264"/>
            <a:ext cx="1285852" cy="1357322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71600"/>
            <a:ext cx="5976664" cy="40016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Strings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96" y="2852741"/>
            <a:ext cx="8353425" cy="1296987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0070C0"/>
                </a:solidFill>
              </a:rPr>
              <a:t>empty string </a:t>
            </a:r>
            <a:r>
              <a:rPr lang="en-US" sz="2800" dirty="0"/>
              <a:t>will be denoted by </a:t>
            </a:r>
            <a:r>
              <a:rPr lang="en-US" sz="2800" dirty="0">
                <a:latin typeface="Symbol" pitchFamily="18" charset="2"/>
              </a:rPr>
              <a:t>e</a:t>
            </a:r>
          </a:p>
          <a:p>
            <a:r>
              <a:rPr lang="en-US" sz="2800" dirty="0"/>
              <a:t>Examples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611560" y="1484784"/>
            <a:ext cx="8208912" cy="95410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/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A </a:t>
            </a:r>
            <a:r>
              <a:rPr lang="en-US" sz="2800" dirty="0">
                <a:solidFill>
                  <a:srgbClr val="0070C0"/>
                </a:solidFill>
                <a:latin typeface="Gill Sans MT" pitchFamily="34" charset="0"/>
              </a:rPr>
              <a:t>string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 over alphabet </a:t>
            </a:r>
            <a:r>
              <a:rPr lang="en-US" sz="2800" dirty="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 is a finite sequence of symbols in </a:t>
            </a:r>
            <a:r>
              <a:rPr lang="en-US" sz="2800" dirty="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.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908177" y="4178300"/>
            <a:ext cx="5484065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abfbz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1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{a, b, c, d, …, z}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9021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2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{0, 1, …, 9}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ab#bc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3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 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= {a, b, …, z, #}</a:t>
            </a: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))()(()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4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</a:t>
            </a:r>
            <a:r>
              <a:rPr lang="en-US" sz="2400">
                <a:solidFill>
                  <a:prstClr val="black"/>
                </a:solidFill>
                <a:latin typeface="Courier New" pitchFamily="49" charset="0"/>
              </a:rPr>
              <a:t>(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, </a:t>
            </a:r>
            <a:r>
              <a:rPr lang="en-US" sz="2400">
                <a:solidFill>
                  <a:prstClr val="black"/>
                </a:solidFill>
                <a:latin typeface="Courier New" pitchFamily="49" charset="0"/>
              </a:rPr>
              <a:t>)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928670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Finite Automata with Output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1428736"/>
            <a:ext cx="8858280" cy="537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6600"/>
              </a:buClr>
              <a:tabLst>
                <a:tab pos="215265" algn="l"/>
              </a:tabLst>
            </a:pPr>
            <a:endParaRPr lang="en-US" sz="2500" spc="-45" dirty="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6600"/>
              </a:buClr>
              <a:tabLst>
                <a:tab pos="215265" algn="l"/>
              </a:tabLst>
            </a:pPr>
            <a:r>
              <a:rPr lang="en-US" sz="2500" spc="-45" dirty="0">
                <a:latin typeface="Arial"/>
                <a:cs typeface="Arial"/>
              </a:rPr>
              <a:t>DFA, NFA, </a:t>
            </a:r>
            <a:r>
              <a:rPr lang="en-US" sz="2500" i="1" spc="-135" dirty="0">
                <a:latin typeface="Verdana"/>
                <a:cs typeface="Verdana"/>
              </a:rPr>
              <a:t>s </a:t>
            </a:r>
            <a:r>
              <a:rPr lang="en-US" sz="2500" spc="-45" dirty="0">
                <a:latin typeface="Arial"/>
                <a:cs typeface="Arial"/>
              </a:rPr>
              <a:t>-NFA </a:t>
            </a:r>
            <a:r>
              <a:rPr lang="en-US" sz="2500" spc="-80" dirty="0">
                <a:latin typeface="Arial"/>
                <a:cs typeface="Arial"/>
              </a:rPr>
              <a:t>are FA </a:t>
            </a:r>
            <a:r>
              <a:rPr lang="en-US" sz="2500" spc="-5" dirty="0">
                <a:latin typeface="Arial"/>
                <a:cs typeface="Arial"/>
              </a:rPr>
              <a:t>without </a:t>
            </a:r>
            <a:r>
              <a:rPr lang="en-US" sz="2500" spc="-25" dirty="0">
                <a:latin typeface="Arial"/>
                <a:cs typeface="Arial"/>
              </a:rPr>
              <a:t>outputs </a:t>
            </a:r>
            <a:r>
              <a:rPr lang="en-US" sz="2500" spc="-55" dirty="0">
                <a:latin typeface="Arial"/>
                <a:cs typeface="Arial"/>
              </a:rPr>
              <a:t>(language</a:t>
            </a:r>
            <a:r>
              <a:rPr lang="en-US" sz="2500" spc="180" dirty="0">
                <a:latin typeface="Arial"/>
                <a:cs typeface="Arial"/>
              </a:rPr>
              <a:t> </a:t>
            </a:r>
            <a:r>
              <a:rPr lang="en-US" sz="2500" spc="-50" dirty="0">
                <a:latin typeface="Arial"/>
                <a:cs typeface="Arial"/>
              </a:rPr>
              <a:t>acceptors)</a:t>
            </a:r>
            <a:endParaRPr lang="en-US" sz="2500" dirty="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6600"/>
              </a:buClr>
              <a:tabLst>
                <a:tab pos="215265" algn="l"/>
              </a:tabLst>
            </a:pPr>
            <a:r>
              <a:rPr lang="en-US" sz="2500" spc="-70" dirty="0">
                <a:solidFill>
                  <a:srgbClr val="FF0000"/>
                </a:solidFill>
                <a:latin typeface="Arial"/>
                <a:cs typeface="Arial"/>
              </a:rPr>
              <a:t>Language </a:t>
            </a:r>
            <a:r>
              <a:rPr lang="en-US" sz="2500" spc="-50" dirty="0">
                <a:solidFill>
                  <a:srgbClr val="FF0000"/>
                </a:solidFill>
                <a:latin typeface="Arial"/>
                <a:cs typeface="Arial"/>
              </a:rPr>
              <a:t>transducers</a:t>
            </a:r>
            <a:r>
              <a:rPr lang="en-US" sz="2500" spc="-50" dirty="0">
                <a:latin typeface="Arial"/>
                <a:cs typeface="Arial"/>
              </a:rPr>
              <a:t>: </a:t>
            </a:r>
            <a:r>
              <a:rPr lang="en-US" sz="2500" spc="-65" dirty="0">
                <a:latin typeface="Arial"/>
                <a:cs typeface="Arial"/>
              </a:rPr>
              <a:t>Produces </a:t>
            </a:r>
            <a:r>
              <a:rPr lang="en-US" sz="2500" spc="-10" dirty="0">
                <a:latin typeface="Arial"/>
                <a:cs typeface="Arial"/>
              </a:rPr>
              <a:t>output </a:t>
            </a:r>
            <a:r>
              <a:rPr lang="en-US" sz="2500" spc="-60" dirty="0">
                <a:latin typeface="Arial"/>
                <a:cs typeface="Arial"/>
              </a:rPr>
              <a:t>on</a:t>
            </a:r>
            <a:r>
              <a:rPr lang="en-US" sz="2500" spc="-145" dirty="0">
                <a:latin typeface="Arial"/>
                <a:cs typeface="Arial"/>
              </a:rPr>
              <a:t> </a:t>
            </a:r>
            <a:r>
              <a:rPr lang="en-US" sz="2500" spc="-10" dirty="0">
                <a:latin typeface="Arial"/>
                <a:cs typeface="Arial"/>
              </a:rPr>
              <a:t>input</a:t>
            </a:r>
            <a:endParaRPr lang="en-US" sz="2500" dirty="0">
              <a:latin typeface="Arial"/>
              <a:cs typeface="Arial"/>
            </a:endParaRPr>
          </a:p>
          <a:p>
            <a:endParaRPr lang="en-US" sz="3200" dirty="0"/>
          </a:p>
          <a:p>
            <a:r>
              <a:rPr lang="en-US" sz="3200" dirty="0"/>
              <a:t>Finite automata may have outputs corresponding to each transition.</a:t>
            </a:r>
          </a:p>
          <a:p>
            <a:r>
              <a:rPr lang="en-US" sz="3200" dirty="0"/>
              <a:t>There are two types of finite state machines that generate output −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Moore Machine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Mealy Machine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Moore Machine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282" y="1394966"/>
            <a:ext cx="892971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/>
              <a:t>A Moore machine can be described by a 6 </a:t>
            </a:r>
            <a:r>
              <a:rPr lang="en-US" sz="3100" dirty="0" err="1"/>
              <a:t>tuple</a:t>
            </a:r>
            <a:endParaRPr lang="en-US" sz="3100" dirty="0"/>
          </a:p>
          <a:p>
            <a:r>
              <a:rPr lang="en-US" sz="3100" dirty="0"/>
              <a:t>i.e.  (Q, ∑, </a:t>
            </a:r>
            <a:r>
              <a:rPr lang="en-US" sz="2800" dirty="0">
                <a:latin typeface="Arial"/>
                <a:cs typeface="Arial"/>
              </a:rPr>
              <a:t>∆</a:t>
            </a:r>
            <a:r>
              <a:rPr lang="en-US" sz="3100" dirty="0"/>
              <a:t>, δ, </a:t>
            </a:r>
            <a:r>
              <a:rPr lang="el-GR" sz="2800" i="1" dirty="0">
                <a:latin typeface="Verdana"/>
                <a:cs typeface="Verdana"/>
              </a:rPr>
              <a:t>λ</a:t>
            </a:r>
            <a:r>
              <a:rPr lang="en-US" sz="3100" dirty="0"/>
              <a:t>, q</a:t>
            </a:r>
            <a:r>
              <a:rPr lang="en-US" sz="3100" baseline="-25000" dirty="0"/>
              <a:t>0</a:t>
            </a:r>
            <a:r>
              <a:rPr lang="en-US" sz="3100" dirty="0"/>
              <a:t>) where −</a:t>
            </a:r>
          </a:p>
          <a:p>
            <a:r>
              <a:rPr lang="en-US" sz="3200" b="1" dirty="0"/>
              <a:t>Q</a:t>
            </a:r>
            <a:r>
              <a:rPr lang="en-US" sz="3200" dirty="0"/>
              <a:t> is a finite set of states.</a:t>
            </a:r>
          </a:p>
          <a:p>
            <a:r>
              <a:rPr lang="en-US" sz="3200" b="1" dirty="0"/>
              <a:t>∑</a:t>
            </a:r>
            <a:r>
              <a:rPr lang="en-US" sz="3200" dirty="0"/>
              <a:t> is a finite set of symbols called the input alphabet.</a:t>
            </a:r>
          </a:p>
          <a:p>
            <a:r>
              <a:rPr lang="en-US" sz="3200" dirty="0">
                <a:latin typeface="Arial"/>
                <a:cs typeface="Arial"/>
              </a:rPr>
              <a:t>∆ </a:t>
            </a:r>
            <a:r>
              <a:rPr lang="en-US" sz="3200" dirty="0"/>
              <a:t>is a finite set of symbols called the output alphabet.</a:t>
            </a:r>
          </a:p>
          <a:p>
            <a:r>
              <a:rPr lang="en-US" sz="3200" b="1" dirty="0"/>
              <a:t>δ</a:t>
            </a:r>
            <a:r>
              <a:rPr lang="en-US" sz="3200" dirty="0"/>
              <a:t> is the input transition function where δ: Q × ∑ → Q</a:t>
            </a:r>
          </a:p>
          <a:p>
            <a:r>
              <a:rPr lang="el-GR" sz="3200" i="1" dirty="0">
                <a:latin typeface="Verdana"/>
                <a:cs typeface="Verdana"/>
              </a:rPr>
              <a:t>λ</a:t>
            </a:r>
            <a:r>
              <a:rPr lang="en-US" sz="3200" dirty="0"/>
              <a:t> is the output function where </a:t>
            </a:r>
            <a:r>
              <a:rPr lang="el-GR" sz="3200" i="1" dirty="0">
                <a:latin typeface="Verdana"/>
                <a:cs typeface="Verdana"/>
              </a:rPr>
              <a:t>λ </a:t>
            </a:r>
            <a:r>
              <a:rPr lang="en-US" sz="3200" dirty="0"/>
              <a:t>: Q → </a:t>
            </a:r>
            <a:r>
              <a:rPr lang="en-US" sz="3200" dirty="0">
                <a:latin typeface="Arial"/>
                <a:cs typeface="Arial"/>
              </a:rPr>
              <a:t>∆</a:t>
            </a:r>
            <a:endParaRPr lang="en-US" sz="3200" dirty="0"/>
          </a:p>
          <a:p>
            <a:r>
              <a:rPr lang="en-US" sz="3200" b="1" dirty="0"/>
              <a:t>q</a:t>
            </a:r>
            <a:r>
              <a:rPr lang="en-US" sz="3200" b="1" baseline="-25000" dirty="0"/>
              <a:t>0</a:t>
            </a:r>
            <a:r>
              <a:rPr lang="en-US" sz="3200" dirty="0"/>
              <a:t> is the initial state (q</a:t>
            </a:r>
            <a:r>
              <a:rPr lang="en-US" sz="3200" baseline="-25000" dirty="0"/>
              <a:t>0</a:t>
            </a:r>
            <a:r>
              <a:rPr lang="en-US" sz="3200" dirty="0"/>
              <a:t> ∈ Q).</a:t>
            </a:r>
          </a:p>
          <a:p>
            <a:endParaRPr lang="en-US" sz="3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-24"/>
            <a:ext cx="7793037" cy="8572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 of Moore Machine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85786" y="1071546"/>
          <a:ext cx="7786744" cy="3017520"/>
        </p:xfrm>
        <a:graphic>
          <a:graphicData uri="http://schemas.openxmlformats.org/drawingml/2006/table">
            <a:tbl>
              <a:tblPr/>
              <a:tblGrid>
                <a:gridCol w="1946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25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 </a:t>
                      </a:r>
                      <a:r>
                        <a:rPr lang="en-US" sz="2500" b="1" dirty="0"/>
                        <a:t>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500" b="1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Input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Input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2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1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2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3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14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bove Moore Machine is −</a:t>
            </a:r>
            <a:endParaRPr kumimoji="0" 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br>
              <a:rPr kumimoji="0" lang="en-US" sz="1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1" y="642918"/>
            <a:ext cx="4357686" cy="3500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33776"/>
              </p:ext>
            </p:extLst>
          </p:nvPr>
        </p:nvGraphicFramePr>
        <p:xfrm>
          <a:off x="4357686" y="1357296"/>
          <a:ext cx="4786314" cy="503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1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4746">
                <a:tc rowSpan="2"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spc="-30"/>
                        <a:t>Present</a:t>
                      </a:r>
                      <a:r>
                        <a:rPr sz="2500" spc="20"/>
                        <a:t> </a:t>
                      </a:r>
                      <a:r>
                        <a:rPr sz="2500" spc="-15"/>
                        <a:t>Stat</a:t>
                      </a:r>
                      <a:r>
                        <a:rPr lang="en-IN" sz="2500" spc="-15" dirty="0"/>
                        <a:t>e</a:t>
                      </a:r>
                      <a:endParaRPr lang="en-IN" sz="2500" spc="-15" dirty="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55244" marB="0"/>
                </a:tc>
                <a:tc gridSpan="2">
                  <a:txBody>
                    <a:bodyPr/>
                    <a:lstStyle/>
                    <a:p>
                      <a:pPr marL="58419">
                        <a:lnSpc>
                          <a:spcPts val="885"/>
                        </a:lnSpc>
                      </a:pPr>
                      <a:endParaRPr lang="en-IN" sz="2500" spc="-10" dirty="0"/>
                    </a:p>
                    <a:p>
                      <a:pPr marL="58419">
                        <a:lnSpc>
                          <a:spcPts val="885"/>
                        </a:lnSpc>
                      </a:pPr>
                      <a:endParaRPr lang="en-IN" sz="2500" spc="-10" dirty="0"/>
                    </a:p>
                    <a:p>
                      <a:pPr marL="58419">
                        <a:lnSpc>
                          <a:spcPts val="885"/>
                        </a:lnSpc>
                      </a:pPr>
                      <a:r>
                        <a:rPr lang="en-IN" sz="2500" spc="-10" dirty="0"/>
                        <a:t>Next</a:t>
                      </a:r>
                      <a:r>
                        <a:rPr lang="en-IN" sz="2500" spc="-10" baseline="0" dirty="0"/>
                        <a:t> </a:t>
                      </a:r>
                      <a:r>
                        <a:rPr sz="2500" spc="-15"/>
                        <a:t>Stat</a:t>
                      </a:r>
                      <a:r>
                        <a:rPr lang="en-IN" sz="2500" spc="-15" dirty="0"/>
                        <a:t>e</a:t>
                      </a:r>
                      <a:endParaRPr lang="en-IN" sz="2500" spc="-15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endParaRPr lang="en-IN" sz="2500" spc="10" dirty="0"/>
                    </a:p>
                    <a:p>
                      <a:pPr algn="ctr">
                        <a:lnSpc>
                          <a:spcPts val="885"/>
                        </a:lnSpc>
                      </a:pPr>
                      <a:endParaRPr lang="en-IN" sz="2500" spc="10" dirty="0"/>
                    </a:p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10"/>
                        <a:t>Output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/>
                        <a:t>0</a:t>
                      </a: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 dirty="0"/>
                        <a:t>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 dirty="0"/>
                        <a:t>∆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676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→q0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dirty="0"/>
                        <a:t>Λ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676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012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Z2</a:t>
                      </a:r>
                      <a:endParaRPr sz="2500" dirty="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Construction of Moore Machine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1500175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/>
              <a:t>Question1:</a:t>
            </a:r>
            <a:r>
              <a:rPr lang="en-IN" sz="2800" dirty="0"/>
              <a:t> Construct a Moore machine that takes set of all strings {</a:t>
            </a:r>
            <a:r>
              <a:rPr lang="en-IN" sz="2800" dirty="0" err="1"/>
              <a:t>a,b</a:t>
            </a:r>
            <a:r>
              <a:rPr lang="en-IN" sz="2800" dirty="0"/>
              <a:t>} as input and prints </a:t>
            </a:r>
            <a:r>
              <a:rPr lang="en-IN" sz="2800" b="1" dirty="0"/>
              <a:t>‘1’</a:t>
            </a:r>
            <a:r>
              <a:rPr lang="en-IN" sz="2800" dirty="0"/>
              <a:t> as output for every </a:t>
            </a:r>
            <a:r>
              <a:rPr lang="en-IN" sz="2800" dirty="0" err="1"/>
              <a:t>occurance</a:t>
            </a:r>
            <a:r>
              <a:rPr lang="en-IN" sz="2800" dirty="0"/>
              <a:t> of ‘</a:t>
            </a:r>
            <a:r>
              <a:rPr lang="en-IN" sz="2800" b="1" dirty="0" err="1"/>
              <a:t>ab</a:t>
            </a:r>
            <a:r>
              <a:rPr lang="en-IN" sz="2800" dirty="0"/>
              <a:t>’ as substring.</a:t>
            </a:r>
          </a:p>
          <a:p>
            <a:pPr algn="just"/>
            <a:r>
              <a:rPr lang="en-US" sz="2800" dirty="0"/>
              <a:t>Solution: 	∑={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		∆= {0,1}</a:t>
            </a:r>
          </a:p>
          <a:p>
            <a:pPr algn="just"/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734095" y="3771721"/>
            <a:ext cx="7912472" cy="2943427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7" name="Equation" r:id="rId4" imgW="6400800" imgH="6705600" progId="Equation.3">
                    <p:embed/>
                  </p:oleObj>
                </mc:Choice>
                <mc:Fallback>
                  <p:oleObj name="Equation" r:id="rId4" imgW="6400800" imgH="6705600" progId="Equation.3">
                    <p:embed/>
                    <p:pic>
                      <p:nvPicPr>
                        <p:cNvPr id="12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744" y="5175084"/>
                          <a:ext cx="488503" cy="311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687731"/>
                </p:ext>
              </p:extLst>
            </p:nvPr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8" name="Equation" r:id="rId6" imgW="6400800" imgH="6705600" progId="Equation.3">
                    <p:embed/>
                  </p:oleObj>
                </mc:Choice>
                <mc:Fallback>
                  <p:oleObj name="Equation" r:id="rId6" imgW="6400800" imgH="6705600" progId="Equation.3">
                    <p:embed/>
                    <p:pic>
                      <p:nvPicPr>
                        <p:cNvPr id="1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5572132" y="3771721"/>
                          <a:ext cx="488503" cy="343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9" name="Equation" r:id="rId7" imgW="304536" imgH="355292" progId="Equation.3">
                    <p:embed/>
                  </p:oleObj>
                </mc:Choice>
                <mc:Fallback>
                  <p:oleObj name="Equation" r:id="rId7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245" y="5517987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0" name="Equation" r:id="rId9" imgW="6705600" imgH="9144000" progId="Equation.3">
                    <p:embed/>
                  </p:oleObj>
                </mc:Choice>
                <mc:Fallback>
                  <p:oleObj name="Equation" r:id="rId9" imgW="6705600" imgH="9144000" progId="Equation.3">
                    <p:embed/>
                    <p:pic>
                      <p:nvPicPr>
                        <p:cNvPr id="1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161" y="4191008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1" name="Equation" r:id="rId11" imgW="6705600" imgH="9144000" progId="Equation.3">
                    <p:embed/>
                  </p:oleObj>
                </mc:Choice>
                <mc:Fallback>
                  <p:oleObj name="Equation" r:id="rId11" imgW="6705600" imgH="9144000" progId="Equation.3">
                    <p:embed/>
                    <p:pic>
                      <p:nvPicPr>
                        <p:cNvPr id="1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388" y="5175084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2" name="Equation" r:id="rId12" imgW="6400800" imgH="6705600" progId="Equation.3">
                    <p:embed/>
                  </p:oleObj>
                </mc:Choice>
                <mc:Fallback>
                  <p:oleObj name="Equation" r:id="rId12" imgW="6400800" imgH="6705600" progId="Equation.3">
                    <p:embed/>
                    <p:pic>
                      <p:nvPicPr>
                        <p:cNvPr id="18330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9066" y="5935504"/>
                          <a:ext cx="488950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3" name="Equation" r:id="rId13" imgW="6705600" imgH="9144000" progId="Equation.3">
                    <p:embed/>
                  </p:oleObj>
                </mc:Choice>
                <mc:Fallback>
                  <p:oleObj name="Equation" r:id="rId13" imgW="6705600" imgH="9144000" progId="Equation.3">
                    <p:embed/>
                    <p:pic>
                      <p:nvPicPr>
                        <p:cNvPr id="1833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790" y="626271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35947" cy="1000108"/>
          </a:xfrm>
        </p:spPr>
        <p:txBody>
          <a:bodyPr>
            <a:normAutofit fontScale="90000"/>
          </a:bodyPr>
          <a:lstStyle/>
          <a:p>
            <a:r>
              <a:rPr lang="en-IN" dirty="0"/>
              <a:t>Construction of Moore Machine </a:t>
            </a:r>
            <a:r>
              <a:rPr lang="en-IN" dirty="0" err="1"/>
              <a:t>Contd</a:t>
            </a:r>
            <a:r>
              <a:rPr lang="en-IN" dirty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1500175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/>
              <a:t>Question2:</a:t>
            </a:r>
            <a:r>
              <a:rPr lang="en-IN" sz="2800" dirty="0"/>
              <a:t> Construct a Moore machine that takes set of all strings over {</a:t>
            </a:r>
            <a:r>
              <a:rPr lang="en-IN" sz="2800" dirty="0" err="1"/>
              <a:t>a,b</a:t>
            </a:r>
            <a:r>
              <a:rPr lang="en-IN" sz="2800" dirty="0"/>
              <a:t>} and counts no. of occurrences of substring </a:t>
            </a:r>
            <a:r>
              <a:rPr lang="en-IN" sz="2800" b="1" dirty="0"/>
              <a:t>‘baa’</a:t>
            </a:r>
            <a:r>
              <a:rPr lang="en-IN" sz="2800" dirty="0"/>
              <a:t>.</a:t>
            </a:r>
          </a:p>
          <a:p>
            <a:pPr algn="just"/>
            <a:r>
              <a:rPr lang="en-US" sz="2800" dirty="0"/>
              <a:t>Solution: 	∑={</a:t>
            </a:r>
            <a:r>
              <a:rPr lang="en-US" sz="2800" dirty="0" err="1"/>
              <a:t>a,b</a:t>
            </a:r>
            <a:r>
              <a:rPr lang="en-US" sz="2800" dirty="0"/>
              <a:t>}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		∆= {0,1}</a:t>
            </a:r>
          </a:p>
          <a:p>
            <a:pPr algn="just"/>
            <a:endParaRPr lang="en-US" sz="2800" dirty="0"/>
          </a:p>
        </p:txBody>
      </p:sp>
      <p:sp>
        <p:nvSpPr>
          <p:cNvPr id="11" name="Line 32"/>
          <p:cNvSpPr>
            <a:spLocks noChangeShapeType="1"/>
          </p:cNvSpPr>
          <p:nvPr/>
        </p:nvSpPr>
        <p:spPr bwMode="auto">
          <a:xfrm>
            <a:off x="0" y="5603712"/>
            <a:ext cx="233093" cy="49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9436" y="3863352"/>
            <a:ext cx="8767754" cy="2974855"/>
            <a:chOff x="269436" y="3863352"/>
            <a:chExt cx="8767754" cy="2974855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69436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320492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7299572"/>
                </p:ext>
              </p:extLst>
            </p:nvPr>
          </p:nvGraphicFramePr>
          <p:xfrm>
            <a:off x="689746" y="3863352"/>
            <a:ext cx="488503" cy="3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1" name="Equation" r:id="rId4" imgW="6400800" imgH="6705600" progId="Equation.3">
                    <p:embed/>
                  </p:oleObj>
                </mc:Choice>
                <mc:Fallback>
                  <p:oleObj name="Equation" r:id="rId4" imgW="6400800" imgH="6705600" progId="Equation.3">
                    <p:embed/>
                    <p:pic>
                      <p:nvPicPr>
                        <p:cNvPr id="12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746" y="3863352"/>
                          <a:ext cx="488503" cy="311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5460308"/>
                </p:ext>
              </p:extLst>
            </p:nvPr>
          </p:nvGraphicFramePr>
          <p:xfrm>
            <a:off x="3188785" y="5517987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2" name="Equation" r:id="rId6" imgW="304536" imgH="355292" progId="Equation.3">
                    <p:embed/>
                  </p:oleObj>
                </mc:Choice>
                <mc:Fallback>
                  <p:oleObj name="Equation" r:id="rId6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785" y="5517987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90408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3395238"/>
                </p:ext>
              </p:extLst>
            </p:nvPr>
          </p:nvGraphicFramePr>
          <p:xfrm>
            <a:off x="3028170" y="4194741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3" name="Equation" r:id="rId8" imgW="6705600" imgH="9144000" progId="Equation.3">
                    <p:embed/>
                  </p:oleObj>
                </mc:Choice>
                <mc:Fallback>
                  <p:oleObj name="Equation" r:id="rId8" imgW="6705600" imgH="9144000" progId="Equation.3">
                    <p:embed/>
                    <p:pic>
                      <p:nvPicPr>
                        <p:cNvPr id="1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170" y="4194741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58552" y="4126403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1854798"/>
                </p:ext>
              </p:extLst>
            </p:nvPr>
          </p:nvGraphicFramePr>
          <p:xfrm>
            <a:off x="1847519" y="5088498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4" name="Equation" r:id="rId10" imgW="6705600" imgH="9144000" progId="Equation.3">
                    <p:embed/>
                  </p:oleObj>
                </mc:Choice>
                <mc:Fallback>
                  <p:oleObj name="Equation" r:id="rId10" imgW="6705600" imgH="9144000" progId="Equation.3">
                    <p:embed/>
                    <p:pic>
                      <p:nvPicPr>
                        <p:cNvPr id="1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7519" y="5088498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570536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5566180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53312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5309280"/>
              <a:ext cx="825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C/0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4154709"/>
                </p:ext>
              </p:extLst>
            </p:nvPr>
          </p:nvGraphicFramePr>
          <p:xfrm>
            <a:off x="4400138" y="5292562"/>
            <a:ext cx="4889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5" name="Equation" r:id="rId11" imgW="6400800" imgH="6705600" progId="Equation.3">
                    <p:embed/>
                  </p:oleObj>
                </mc:Choice>
                <mc:Fallback>
                  <p:oleObj name="Equation" r:id="rId11" imgW="6400800" imgH="6705600" progId="Equation.3">
                    <p:embed/>
                    <p:pic>
                      <p:nvPicPr>
                        <p:cNvPr id="18330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0138" y="5292562"/>
                          <a:ext cx="488950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904088" y="5979364"/>
              <a:ext cx="5096936" cy="577256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5583552"/>
                </p:ext>
              </p:extLst>
            </p:nvPr>
          </p:nvGraphicFramePr>
          <p:xfrm>
            <a:off x="4652100" y="5879501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6" name="Equation" r:id="rId12" imgW="6705600" imgH="9144000" progId="Equation.3">
                    <p:embed/>
                  </p:oleObj>
                </mc:Choice>
                <mc:Fallback>
                  <p:oleObj name="Equation" r:id="rId12" imgW="6705600" imgH="9144000" progId="Equation.3">
                    <p:embed/>
                    <p:pic>
                      <p:nvPicPr>
                        <p:cNvPr id="1833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2100" y="5879501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896256" y="5230475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32009" y="5293233"/>
              <a:ext cx="72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D/1</a:t>
              </a:r>
              <a:endParaRPr lang="en-US" sz="2800" b="1" dirty="0"/>
            </a:p>
          </p:txBody>
        </p:sp>
        <p:cxnSp>
          <p:nvCxnSpPr>
            <p:cNvPr id="33" name="Straight Arrow Connector 32"/>
            <p:cNvCxnSpPr>
              <a:endCxn id="30" idx="2"/>
            </p:cNvCxnSpPr>
            <p:nvPr/>
          </p:nvCxnSpPr>
          <p:spPr>
            <a:xfrm flipV="1">
              <a:off x="6539681" y="5612892"/>
              <a:ext cx="1356575" cy="108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9735014"/>
                </p:ext>
              </p:extLst>
            </p:nvPr>
          </p:nvGraphicFramePr>
          <p:xfrm>
            <a:off x="7163395" y="5312612"/>
            <a:ext cx="4889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7" name="Equation" r:id="rId13" imgW="6400800" imgH="6705600" progId="Equation.3">
                    <p:embed/>
                  </p:oleObj>
                </mc:Choice>
                <mc:Fallback>
                  <p:oleObj name="Equation" r:id="rId13" imgW="6400800" imgH="6705600" progId="Equation.3">
                    <p:embed/>
                    <p:pic>
                      <p:nvPicPr>
                        <p:cNvPr id="3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3395" y="5312612"/>
                          <a:ext cx="488950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4605193"/>
                </p:ext>
              </p:extLst>
            </p:nvPr>
          </p:nvGraphicFramePr>
          <p:xfrm>
            <a:off x="6645175" y="609602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8" name="Equation" r:id="rId14" imgW="6705600" imgH="9144000" progId="Equation.3">
                    <p:embed/>
                  </p:oleObj>
                </mc:Choice>
                <mc:Fallback>
                  <p:oleObj name="Equation" r:id="rId14" imgW="6705600" imgH="9144000" progId="Equation.3">
                    <p:embed/>
                    <p:pic>
                      <p:nvPicPr>
                        <p:cNvPr id="3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5175" y="609602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Freeform 31"/>
            <p:cNvSpPr>
              <a:spLocks/>
            </p:cNvSpPr>
            <p:nvPr/>
          </p:nvSpPr>
          <p:spPr bwMode="auto">
            <a:xfrm flipV="1">
              <a:off x="971600" y="5959314"/>
              <a:ext cx="7464347" cy="84073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036635"/>
                </p:ext>
              </p:extLst>
            </p:nvPr>
          </p:nvGraphicFramePr>
          <p:xfrm flipV="1">
            <a:off x="2469165" y="6474758"/>
            <a:ext cx="488503" cy="363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9" name="Equation" r:id="rId15" imgW="6400800" imgH="6705600" progId="Equation.3">
                    <p:embed/>
                  </p:oleObj>
                </mc:Choice>
                <mc:Fallback>
                  <p:oleObj name="Equation" r:id="rId15" imgW="6400800" imgH="6705600" progId="Equation.3">
                    <p:embed/>
                    <p:pic>
                      <p:nvPicPr>
                        <p:cNvPr id="3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2469165" y="6474758"/>
                          <a:ext cx="488503" cy="3634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100386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/>
              <a:t>Question3:</a:t>
            </a:r>
            <a:r>
              <a:rPr lang="en-IN" sz="2800" dirty="0"/>
              <a:t> </a:t>
            </a:r>
            <a:r>
              <a:rPr lang="en-IN" sz="2800" dirty="0">
                <a:solidFill>
                  <a:srgbClr val="FF0000"/>
                </a:solidFill>
              </a:rPr>
              <a:t>Construct a Moore machine that takes set of all strings over {0,1} and produce ‘A’ as output if input ends with ‘10’ or produces ‘B’ as output if ends with ‘11’ otherwise ‘C’.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Solution: 	∑={0,1}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		∆= {A,B,C}</a:t>
            </a:r>
          </a:p>
          <a:p>
            <a:pPr algn="just"/>
            <a:endParaRPr lang="en-US" sz="2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36343" y="2085614"/>
            <a:ext cx="6542437" cy="4379909"/>
            <a:chOff x="36343" y="2085614"/>
            <a:chExt cx="6542437" cy="4379909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36343" y="3990256"/>
              <a:ext cx="233093" cy="4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81298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rot="5060488" flipV="1">
              <a:off x="2026292" y="4828089"/>
              <a:ext cx="1446734" cy="16702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1762959"/>
                </p:ext>
              </p:extLst>
            </p:nvPr>
          </p:nvGraphicFramePr>
          <p:xfrm>
            <a:off x="3188785" y="3881692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5" name="Equation" r:id="rId4" imgW="304536" imgH="355292" progId="Equation.3">
                    <p:embed/>
                  </p:oleObj>
                </mc:Choice>
                <mc:Fallback>
                  <p:oleObj name="Equation" r:id="rId4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785" y="3881692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904088" y="361022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Y/C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765980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837" y="3719151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X/C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95622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3672985"/>
              <a:ext cx="825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Z/B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396741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2821997" y="5458768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8170" y="5579575"/>
              <a:ext cx="857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W/A</a:t>
              </a:r>
              <a:endParaRPr lang="en-US" sz="2800" b="1" dirty="0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5123326"/>
                </p:ext>
              </p:extLst>
            </p:nvPr>
          </p:nvGraphicFramePr>
          <p:xfrm flipV="1">
            <a:off x="2705100" y="5011738"/>
            <a:ext cx="14288" cy="15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6" name="Equation" r:id="rId6" imgW="190440" imgH="291960" progId="Equation.3">
                    <p:embed/>
                  </p:oleObj>
                </mc:Choice>
                <mc:Fallback>
                  <p:oleObj name="Equation" r:id="rId6" imgW="190440" imgH="291960" progId="Equation.3">
                    <p:embed/>
                    <p:pic>
                      <p:nvPicPr>
                        <p:cNvPr id="3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2705100" y="5011738"/>
                          <a:ext cx="14288" cy="15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2638691"/>
                </p:ext>
              </p:extLst>
            </p:nvPr>
          </p:nvGraphicFramePr>
          <p:xfrm>
            <a:off x="2593975" y="4989513"/>
            <a:ext cx="11113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7" name="Equation" r:id="rId8" imgW="139680" imgH="279360" progId="Equation.3">
                    <p:embed/>
                  </p:oleObj>
                </mc:Choice>
                <mc:Fallback>
                  <p:oleObj name="Equation" r:id="rId8" imgW="139680" imgH="279360" progId="Equation.3">
                    <p:embed/>
                    <p:pic>
                      <p:nvPicPr>
                        <p:cNvPr id="31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3975" y="4989513"/>
                          <a:ext cx="11113" cy="12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363104" y="466889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462627" y="4312302"/>
              <a:ext cx="0" cy="11116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48536" y="4575589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18834771" flipV="1">
              <a:off x="3952418" y="4900004"/>
              <a:ext cx="2403787" cy="727251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64283" y="489887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04966" y="3417338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70851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5593" y="2085614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658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 rot="3150403" flipV="1">
              <a:off x="746338" y="4938213"/>
              <a:ext cx="2289496" cy="52536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46479" y="5061106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4122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/>
              <a:t>Question4:</a:t>
            </a:r>
            <a:r>
              <a:rPr lang="en-IN" sz="2800" dirty="0"/>
              <a:t> </a:t>
            </a:r>
            <a:r>
              <a:rPr lang="en-IN" sz="2800" dirty="0">
                <a:solidFill>
                  <a:srgbClr val="FF0000"/>
                </a:solidFill>
              </a:rPr>
              <a:t>Construct a Moore machine that takes set of all strings over {0,1} and produce ‘X’ as output if input ends with ‘11’ or produces ‘Y’ as output if ends with ‘10’ otherwise ‘Z’.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Solution: 	∑={0,1}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		∆= {X,Y,Z}</a:t>
            </a:r>
          </a:p>
          <a:p>
            <a:pPr algn="just"/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7504" y="2132856"/>
            <a:ext cx="6542437" cy="4645038"/>
            <a:chOff x="36343" y="2085614"/>
            <a:chExt cx="6542437" cy="4645038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36343" y="3990256"/>
              <a:ext cx="233093" cy="4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81298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rot="5060488" flipV="1">
              <a:off x="2026292" y="4828089"/>
              <a:ext cx="1446734" cy="16702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3106278"/>
                </p:ext>
              </p:extLst>
            </p:nvPr>
          </p:nvGraphicFramePr>
          <p:xfrm>
            <a:off x="3188785" y="3881692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69" name="Equation" r:id="rId4" imgW="304536" imgH="355292" progId="Equation.3">
                    <p:embed/>
                  </p:oleObj>
                </mc:Choice>
                <mc:Fallback>
                  <p:oleObj name="Equation" r:id="rId4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785" y="3881692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807455" y="3632782"/>
              <a:ext cx="94947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q</a:t>
              </a:r>
              <a:r>
                <a:rPr lang="en-IN" sz="2500" b="1" baseline="-25000" dirty="0"/>
                <a:t>1</a:t>
              </a:r>
              <a:r>
                <a:rPr lang="en-IN" sz="2500" b="1" dirty="0"/>
                <a:t>/Z</a:t>
              </a:r>
              <a:endParaRPr lang="en-US" sz="25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765980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837" y="3719151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q</a:t>
              </a:r>
              <a:r>
                <a:rPr lang="en-IN" sz="2400" b="1" baseline="-25000" dirty="0"/>
                <a:t>0</a:t>
              </a:r>
              <a:r>
                <a:rPr lang="en-IN" sz="2500" b="1" dirty="0"/>
                <a:t>/Z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95622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3672985"/>
              <a:ext cx="82589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q</a:t>
              </a:r>
              <a:r>
                <a:rPr lang="en-IN" sz="2500" b="1" baseline="-25000" dirty="0"/>
                <a:t>2</a:t>
              </a:r>
              <a:r>
                <a:rPr lang="en-IN" sz="2500" b="1" dirty="0"/>
                <a:t>/X</a:t>
              </a:r>
              <a:endParaRPr lang="en-US" sz="25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396741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2821997" y="5458768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8170" y="5579575"/>
              <a:ext cx="8577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q</a:t>
              </a:r>
              <a:r>
                <a:rPr lang="en-IN" sz="2500" b="1" baseline="-25000" dirty="0"/>
                <a:t>3</a:t>
              </a:r>
              <a:r>
                <a:rPr lang="en-IN" sz="2500" b="1" dirty="0"/>
                <a:t>/Y</a:t>
              </a:r>
              <a:endParaRPr lang="en-US" sz="2500" b="1" dirty="0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839716"/>
                </p:ext>
              </p:extLst>
            </p:nvPr>
          </p:nvGraphicFramePr>
          <p:xfrm flipV="1">
            <a:off x="2705100" y="5011738"/>
            <a:ext cx="14288" cy="15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0" name="Equation" r:id="rId6" imgW="190440" imgH="291960" progId="Equation.3">
                    <p:embed/>
                  </p:oleObj>
                </mc:Choice>
                <mc:Fallback>
                  <p:oleObj name="Equation" r:id="rId6" imgW="190440" imgH="291960" progId="Equation.3">
                    <p:embed/>
                    <p:pic>
                      <p:nvPicPr>
                        <p:cNvPr id="3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2705100" y="5011738"/>
                          <a:ext cx="14288" cy="15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2950816"/>
                </p:ext>
              </p:extLst>
            </p:nvPr>
          </p:nvGraphicFramePr>
          <p:xfrm>
            <a:off x="2593975" y="4989513"/>
            <a:ext cx="11113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1" name="Equation" r:id="rId8" imgW="139680" imgH="279360" progId="Equation.3">
                    <p:embed/>
                  </p:oleObj>
                </mc:Choice>
                <mc:Fallback>
                  <p:oleObj name="Equation" r:id="rId8" imgW="139680" imgH="279360" progId="Equation.3">
                    <p:embed/>
                    <p:pic>
                      <p:nvPicPr>
                        <p:cNvPr id="31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3975" y="4989513"/>
                          <a:ext cx="11113" cy="12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363104" y="466889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462627" y="4312302"/>
              <a:ext cx="0" cy="11116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48536" y="4575589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18834771" flipV="1">
              <a:off x="3969254" y="5085195"/>
              <a:ext cx="2491153" cy="799761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64283" y="489887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04966" y="3417338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70851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5593" y="2085614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658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 rot="3150403" flipV="1">
              <a:off x="746338" y="4938213"/>
              <a:ext cx="2289496" cy="52536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46479" y="5061106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04437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/>
              <a:t>Question5:</a:t>
            </a:r>
            <a:r>
              <a:rPr lang="en-IN" sz="2800" dirty="0"/>
              <a:t> </a:t>
            </a:r>
            <a:r>
              <a:rPr lang="en-IN" sz="2800" dirty="0">
                <a:solidFill>
                  <a:srgbClr val="FF0000"/>
                </a:solidFill>
              </a:rPr>
              <a:t>Construct a Moore machine that takes binary numbers as input and produces residue modulo ‘3’ as output.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Solution: ∑={0,1}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	     ∆= {0,1,2}</a:t>
            </a:r>
          </a:p>
          <a:p>
            <a:pPr algn="just"/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71800" y="715092"/>
            <a:ext cx="6480720" cy="2630177"/>
            <a:chOff x="1033862" y="2497171"/>
            <a:chExt cx="6949843" cy="2530442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1033862" y="3985536"/>
              <a:ext cx="559048" cy="96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604771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891807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888507"/>
                </p:ext>
              </p:extLst>
            </p:nvPr>
          </p:nvGraphicFramePr>
          <p:xfrm>
            <a:off x="4512258" y="3881692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3" name="Equation" r:id="rId4" imgW="304536" imgH="355292" progId="Equation.3">
                    <p:embed/>
                  </p:oleObj>
                </mc:Choice>
                <mc:Fallback>
                  <p:oleObj name="Equation" r:id="rId4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258" y="3881692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095273" y="3610227"/>
              <a:ext cx="927913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q</a:t>
              </a:r>
              <a:r>
                <a:rPr lang="en-IN" sz="2500" b="1" baseline="-25000" dirty="0"/>
                <a:t>1</a:t>
              </a:r>
              <a:r>
                <a:rPr lang="en-IN" sz="2500" b="1" dirty="0"/>
                <a:t>/1</a:t>
              </a:r>
              <a:endParaRPr lang="en-US" sz="25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1822571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089453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9009" y="3645024"/>
              <a:ext cx="877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q</a:t>
              </a:r>
              <a:r>
                <a:rPr lang="en-IN" sz="2800" b="1" baseline="-25000" dirty="0"/>
                <a:t>0</a:t>
              </a:r>
              <a:r>
                <a:rPr lang="en-IN" sz="2500" b="1" dirty="0"/>
                <a:t>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2856576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6720038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59569" y="3672985"/>
              <a:ext cx="986636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q</a:t>
              </a:r>
              <a:r>
                <a:rPr lang="en-IN" sz="2500" b="1" baseline="-25000" dirty="0"/>
                <a:t>2</a:t>
              </a:r>
              <a:r>
                <a:rPr lang="en-IN" sz="2500" b="1" dirty="0"/>
                <a:t>/2</a:t>
              </a:r>
              <a:endParaRPr lang="en-US" sz="2500" b="1" dirty="0"/>
            </a:p>
          </p:txBody>
        </p:sp>
        <p:cxnSp>
          <p:nvCxnSpPr>
            <p:cNvPr id="26" name="Straight Arrow Connector 25"/>
            <p:cNvCxnSpPr>
              <a:endCxn id="25" idx="1"/>
            </p:cNvCxnSpPr>
            <p:nvPr/>
          </p:nvCxnSpPr>
          <p:spPr>
            <a:xfrm flipV="1">
              <a:off x="5099897" y="3902468"/>
              <a:ext cx="1659672" cy="64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8765790"/>
                </p:ext>
              </p:extLst>
            </p:nvPr>
          </p:nvGraphicFramePr>
          <p:xfrm flipV="1">
            <a:off x="4028573" y="5011738"/>
            <a:ext cx="14288" cy="15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4" name="Equation" r:id="rId6" imgW="190440" imgH="291960" progId="Equation.3">
                    <p:embed/>
                  </p:oleObj>
                </mc:Choice>
                <mc:Fallback>
                  <p:oleObj name="Equation" r:id="rId6" imgW="190440" imgH="291960" progId="Equation.3">
                    <p:embed/>
                    <p:pic>
                      <p:nvPicPr>
                        <p:cNvPr id="3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4028573" y="5011738"/>
                          <a:ext cx="14288" cy="15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57869"/>
                </p:ext>
              </p:extLst>
            </p:nvPr>
          </p:nvGraphicFramePr>
          <p:xfrm>
            <a:off x="3917448" y="4989513"/>
            <a:ext cx="11113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5" name="Equation" r:id="rId8" imgW="139680" imgH="279360" progId="Equation.3">
                    <p:embed/>
                  </p:oleObj>
                </mc:Choice>
                <mc:Fallback>
                  <p:oleObj name="Equation" r:id="rId8" imgW="139680" imgH="279360" progId="Equation.3">
                    <p:embed/>
                    <p:pic>
                      <p:nvPicPr>
                        <p:cNvPr id="31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7448" y="4989513"/>
                          <a:ext cx="11113" cy="12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3224765" y="350848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94324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 flipV="1">
              <a:off x="6895848" y="2551666"/>
              <a:ext cx="756969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64131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 rot="21287627">
              <a:off x="2781389" y="3337541"/>
              <a:ext cx="1557344" cy="25893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31075" y="2946447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</a:t>
              </a:r>
              <a:endParaRPr lang="en-IN" sz="2500" dirty="0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5031377" y="3414090"/>
              <a:ext cx="1861360" cy="28894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11055" y="3010630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</a:t>
              </a:r>
              <a:endParaRPr lang="en-IN" sz="2500" dirty="0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54994"/>
              </p:ext>
            </p:extLst>
          </p:nvPr>
        </p:nvGraphicFramePr>
        <p:xfrm>
          <a:off x="1458842" y="3068960"/>
          <a:ext cx="6910211" cy="371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18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FF0000"/>
                          </a:solidFill>
                        </a:rPr>
                        <a:t>States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∆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TW" sz="32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0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TW" sz="32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1</a:t>
                      </a:r>
                      <a:endParaRPr kumimoji="0" lang="en-US" altLang="zh-TW" sz="3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Garamond" pitchFamily="18" charset="0"/>
                        <a:ea typeface="新細明體" pitchFamily="18" charset="-120"/>
                        <a:cs typeface="+mn-cs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502418" y="5013176"/>
            <a:ext cx="4052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9169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Mealy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571612"/>
            <a:ext cx="928690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/>
              <a:t>A Mealy machine can be described by a 6 </a:t>
            </a:r>
            <a:r>
              <a:rPr lang="en-US" sz="3100" dirty="0" err="1"/>
              <a:t>tuple</a:t>
            </a:r>
            <a:endParaRPr lang="en-US" sz="3100" dirty="0"/>
          </a:p>
          <a:p>
            <a:r>
              <a:rPr lang="en-US" sz="3100" dirty="0"/>
              <a:t>i.e.  (Q, ∑, </a:t>
            </a:r>
            <a:r>
              <a:rPr lang="en-US" sz="2800" dirty="0">
                <a:latin typeface="Arial"/>
                <a:cs typeface="Arial"/>
              </a:rPr>
              <a:t>∆</a:t>
            </a:r>
            <a:r>
              <a:rPr lang="en-US" sz="3100" dirty="0"/>
              <a:t>, δ, </a:t>
            </a:r>
            <a:r>
              <a:rPr lang="el-GR" sz="2800" i="1" dirty="0">
                <a:latin typeface="Verdana"/>
                <a:cs typeface="Verdana"/>
              </a:rPr>
              <a:t>λ</a:t>
            </a:r>
            <a:r>
              <a:rPr lang="en-US" sz="3100" dirty="0"/>
              <a:t>, q</a:t>
            </a:r>
            <a:r>
              <a:rPr lang="en-US" sz="3100" baseline="-25000" dirty="0"/>
              <a:t>0</a:t>
            </a:r>
            <a:r>
              <a:rPr lang="en-US" sz="3100" dirty="0"/>
              <a:t>) where −</a:t>
            </a:r>
          </a:p>
          <a:p>
            <a:r>
              <a:rPr lang="en-US" sz="3200" b="1" dirty="0"/>
              <a:t>Q</a:t>
            </a:r>
            <a:r>
              <a:rPr lang="en-US" sz="3200" dirty="0"/>
              <a:t> is a finite set of states.</a:t>
            </a:r>
          </a:p>
          <a:p>
            <a:r>
              <a:rPr lang="en-US" sz="3200" b="1" dirty="0"/>
              <a:t>∑</a:t>
            </a:r>
            <a:r>
              <a:rPr lang="en-US" sz="3200" dirty="0"/>
              <a:t> is a finite set of symbols called the input alphabet.</a:t>
            </a:r>
          </a:p>
          <a:p>
            <a:r>
              <a:rPr lang="en-US" sz="3200" dirty="0">
                <a:latin typeface="Arial"/>
                <a:cs typeface="Arial"/>
              </a:rPr>
              <a:t>∆ </a:t>
            </a:r>
            <a:r>
              <a:rPr lang="en-US" sz="3200" dirty="0"/>
              <a:t> is a finite set of symbols called the output alphabet.</a:t>
            </a:r>
          </a:p>
          <a:p>
            <a:r>
              <a:rPr lang="en-US" sz="3200" b="1" dirty="0"/>
              <a:t>δ</a:t>
            </a:r>
            <a:r>
              <a:rPr lang="en-US" sz="3200" dirty="0"/>
              <a:t> is the input transition function where δ: Q × ∑ → Q</a:t>
            </a:r>
          </a:p>
          <a:p>
            <a:r>
              <a:rPr lang="el-GR" sz="3200" i="1" dirty="0">
                <a:latin typeface="Verdana"/>
                <a:cs typeface="Verdana"/>
              </a:rPr>
              <a:t>λ </a:t>
            </a:r>
            <a:r>
              <a:rPr lang="en-US" sz="3200" dirty="0"/>
              <a:t> is the output function where </a:t>
            </a:r>
            <a:r>
              <a:rPr lang="el-GR" sz="3200" i="1" dirty="0">
                <a:latin typeface="Verdana"/>
                <a:cs typeface="Verdana"/>
              </a:rPr>
              <a:t>λ </a:t>
            </a:r>
            <a:r>
              <a:rPr lang="en-US" sz="3200" b="1" dirty="0">
                <a:solidFill>
                  <a:srgbClr val="FF0000"/>
                </a:solidFill>
              </a:rPr>
              <a:t>: Q × ∑ → 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∆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/>
              <a:t>q</a:t>
            </a:r>
            <a:r>
              <a:rPr lang="en-US" sz="3200" b="1" baseline="-25000" dirty="0"/>
              <a:t>0</a:t>
            </a:r>
            <a:r>
              <a:rPr lang="en-US" sz="3200" dirty="0"/>
              <a:t> is the initial state (q</a:t>
            </a:r>
            <a:r>
              <a:rPr lang="en-US" sz="3200" baseline="-25000" dirty="0"/>
              <a:t>0</a:t>
            </a:r>
            <a:r>
              <a:rPr lang="en-US" sz="3200" dirty="0"/>
              <a:t> ∈ Q).</a:t>
            </a:r>
          </a:p>
          <a:p>
            <a:endParaRPr lang="en-US" sz="3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85720" y="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 is said to be a language over alphabet </a:t>
            </a:r>
            <a:r>
              <a:rPr lang="en">
                <a:solidFill>
                  <a:srgbClr val="FF0000"/>
                </a:solidFill>
              </a:rPr>
              <a:t>Σ</a:t>
            </a:r>
            <a:r>
              <a:rPr lang="en"/>
              <a:t> only if L </a:t>
            </a:r>
            <a:r>
              <a:rPr lang="en">
                <a:solidFill>
                  <a:srgbClr val="0000FF"/>
                </a:solidFill>
              </a:rPr>
              <a:t>⊆ </a:t>
            </a:r>
            <a:r>
              <a:rPr lang="en">
                <a:solidFill>
                  <a:srgbClr val="FF0000"/>
                </a:solidFill>
              </a:rPr>
              <a:t>Σ</a:t>
            </a:r>
            <a:r>
              <a:rPr lang="en" baseline="30000">
                <a:solidFill>
                  <a:srgbClr val="FF0000"/>
                </a:solidFill>
              </a:rPr>
              <a:t>*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Σ</a:t>
            </a:r>
            <a:r>
              <a:rPr lang="en" baseline="30000">
                <a:solidFill>
                  <a:srgbClr val="FF0000"/>
                </a:solidFill>
              </a:rPr>
              <a:t>*  </a:t>
            </a:r>
            <a:r>
              <a:rPr lang="en"/>
              <a:t>Set of all string over the </a:t>
            </a:r>
            <a:r>
              <a:rPr lang="en">
                <a:solidFill>
                  <a:srgbClr val="FF0000"/>
                </a:solidFill>
              </a:rPr>
              <a:t>Σ</a:t>
            </a:r>
            <a:endParaRPr sz="3200" baseline="3000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64291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 of Mealy Machine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4348" y="857232"/>
          <a:ext cx="7429550" cy="3261906"/>
        </p:xfrm>
        <a:graphic>
          <a:graphicData uri="http://schemas.openxmlformats.org/drawingml/2006/table">
            <a:tbl>
              <a:tblPr/>
              <a:tblGrid>
                <a:gridCol w="148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0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input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input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1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1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2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3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3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1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3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2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0292" name="Picture 4" descr="State Diagram of Mealy Mach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14818"/>
            <a:ext cx="5357850" cy="24098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14612" y="527424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578645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15074" y="528638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57554" y="478632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57818" y="478632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6314" y="428625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57752" y="535782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6314" y="6000768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14678" y="5786454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85" y="-35979"/>
            <a:ext cx="7793037" cy="82948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Construction of Mealy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0036" y="1061846"/>
            <a:ext cx="867421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100" b="1" dirty="0"/>
              <a:t>Question1:</a:t>
            </a:r>
            <a:r>
              <a:rPr lang="en-IN" sz="3100" dirty="0"/>
              <a:t> Construct a mealy machine that takes binary number as input and produces </a:t>
            </a:r>
            <a:r>
              <a:rPr lang="en-IN" sz="3100" dirty="0">
                <a:solidFill>
                  <a:srgbClr val="C00000"/>
                </a:solidFill>
              </a:rPr>
              <a:t>1’s complement </a:t>
            </a:r>
            <a:r>
              <a:rPr lang="en-IN" sz="3100" dirty="0"/>
              <a:t>of that number as output. Assume that string is read LSB to MSB.</a:t>
            </a:r>
          </a:p>
          <a:p>
            <a:pPr algn="just"/>
            <a:r>
              <a:rPr lang="en-IN" sz="3100" b="1" dirty="0"/>
              <a:t>Solution: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291243" y="3394975"/>
            <a:ext cx="2805888" cy="3365406"/>
            <a:chOff x="1291243" y="3394975"/>
            <a:chExt cx="2805888" cy="3365406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823615" y="4844096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100749"/>
                </p:ext>
              </p:extLst>
            </p:nvPr>
          </p:nvGraphicFramePr>
          <p:xfrm flipV="1">
            <a:off x="4083807" y="6618740"/>
            <a:ext cx="13324" cy="16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7" name="Equation" r:id="rId3" imgW="190440" imgH="291960" progId="Equation.3">
                    <p:embed/>
                  </p:oleObj>
                </mc:Choice>
                <mc:Fallback>
                  <p:oleObj name="Equation" r:id="rId3" imgW="190440" imgH="291960" progId="Equation.3">
                    <p:embed/>
                    <p:pic>
                      <p:nvPicPr>
                        <p:cNvPr id="1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4083807" y="6618740"/>
                          <a:ext cx="13324" cy="16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3"/>
            <p:cNvGrpSpPr/>
            <p:nvPr/>
          </p:nvGrpSpPr>
          <p:grpSpPr>
            <a:xfrm>
              <a:off x="1291243" y="3394975"/>
              <a:ext cx="2699303" cy="3365406"/>
              <a:chOff x="1291243" y="3394975"/>
              <a:chExt cx="2699303" cy="3365406"/>
            </a:xfrm>
          </p:grpSpPr>
          <p:sp>
            <p:nvSpPr>
              <p:cNvPr id="6" name="Line 32"/>
              <p:cNvSpPr>
                <a:spLocks noChangeShapeType="1"/>
              </p:cNvSpPr>
              <p:nvPr/>
            </p:nvSpPr>
            <p:spPr bwMode="auto">
              <a:xfrm>
                <a:off x="1291243" y="5299429"/>
                <a:ext cx="521312" cy="100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Freeform 18"/>
              <p:cNvSpPr>
                <a:spLocks/>
              </p:cNvSpPr>
              <p:nvPr/>
            </p:nvSpPr>
            <p:spPr bwMode="auto">
              <a:xfrm>
                <a:off x="2026713" y="3787280"/>
                <a:ext cx="757935" cy="1122047"/>
              </a:xfrm>
              <a:custGeom>
                <a:avLst/>
                <a:gdLst/>
                <a:ahLst/>
                <a:cxnLst>
                  <a:cxn ang="0">
                    <a:pos x="160" y="680"/>
                  </a:cxn>
                  <a:cxn ang="0">
                    <a:pos x="16" y="200"/>
                  </a:cxn>
                  <a:cxn ang="0">
                    <a:pos x="256" y="8"/>
                  </a:cxn>
                  <a:cxn ang="0">
                    <a:pos x="496" y="152"/>
                  </a:cxn>
                  <a:cxn ang="0">
                    <a:pos x="352" y="632"/>
                  </a:cxn>
                </a:cxnLst>
                <a:rect l="0" t="0" r="r" b="b"/>
                <a:pathLst>
                  <a:path w="512" h="680">
                    <a:moveTo>
                      <a:pt x="160" y="680"/>
                    </a:moveTo>
                    <a:cubicBezTo>
                      <a:pt x="80" y="496"/>
                      <a:pt x="0" y="312"/>
                      <a:pt x="16" y="200"/>
                    </a:cubicBezTo>
                    <a:cubicBezTo>
                      <a:pt x="32" y="88"/>
                      <a:pt x="176" y="16"/>
                      <a:pt x="256" y="8"/>
                    </a:cubicBezTo>
                    <a:cubicBezTo>
                      <a:pt x="336" y="0"/>
                      <a:pt x="480" y="48"/>
                      <a:pt x="496" y="152"/>
                    </a:cubicBezTo>
                    <a:cubicBezTo>
                      <a:pt x="512" y="256"/>
                      <a:pt x="432" y="444"/>
                      <a:pt x="352" y="6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61303" y="4941454"/>
                <a:ext cx="818060" cy="54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/>
                  <a:t>q</a:t>
                </a:r>
                <a:r>
                  <a:rPr lang="en-IN" sz="2800" b="1" baseline="-25000" dirty="0"/>
                  <a:t>0</a:t>
                </a:r>
                <a:endParaRPr lang="en-US" sz="2500" b="1" dirty="0"/>
              </a:p>
            </p:txBody>
          </p:sp>
          <p:graphicFrame>
            <p:nvGraphicFramePr>
              <p:cNvPr id="19" name="Object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281531"/>
                  </p:ext>
                </p:extLst>
              </p:nvPr>
            </p:nvGraphicFramePr>
            <p:xfrm>
              <a:off x="3980183" y="6595639"/>
              <a:ext cx="10363" cy="13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18" name="Equation" r:id="rId5" imgW="139680" imgH="279360" progId="Equation.3">
                      <p:embed/>
                    </p:oleObj>
                  </mc:Choice>
                  <mc:Fallback>
                    <p:oleObj name="Equation" r:id="rId5" imgW="139680" imgH="279360" progId="Equation.3">
                      <p:embed/>
                      <p:pic>
                        <p:nvPicPr>
                          <p:cNvPr id="19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0183" y="6595639"/>
                            <a:ext cx="10363" cy="132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TextBox 22"/>
              <p:cNvSpPr txBox="1"/>
              <p:nvPr/>
            </p:nvSpPr>
            <p:spPr>
              <a:xfrm>
                <a:off x="2218288" y="3394975"/>
                <a:ext cx="7610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0/1</a:t>
                </a:r>
                <a:endParaRPr lang="en-IN" sz="2500" dirty="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0219872">
                <a:off x="2132586" y="5638334"/>
                <a:ext cx="757935" cy="1122047"/>
              </a:xfrm>
              <a:custGeom>
                <a:avLst/>
                <a:gdLst/>
                <a:ahLst/>
                <a:cxnLst>
                  <a:cxn ang="0">
                    <a:pos x="160" y="680"/>
                  </a:cxn>
                  <a:cxn ang="0">
                    <a:pos x="16" y="200"/>
                  </a:cxn>
                  <a:cxn ang="0">
                    <a:pos x="256" y="8"/>
                  </a:cxn>
                  <a:cxn ang="0">
                    <a:pos x="496" y="152"/>
                  </a:cxn>
                  <a:cxn ang="0">
                    <a:pos x="352" y="632"/>
                  </a:cxn>
                </a:cxnLst>
                <a:rect l="0" t="0" r="r" b="b"/>
                <a:pathLst>
                  <a:path w="512" h="680">
                    <a:moveTo>
                      <a:pt x="160" y="680"/>
                    </a:moveTo>
                    <a:cubicBezTo>
                      <a:pt x="80" y="496"/>
                      <a:pt x="0" y="312"/>
                      <a:pt x="16" y="200"/>
                    </a:cubicBezTo>
                    <a:cubicBezTo>
                      <a:pt x="32" y="88"/>
                      <a:pt x="176" y="16"/>
                      <a:pt x="256" y="8"/>
                    </a:cubicBezTo>
                    <a:cubicBezTo>
                      <a:pt x="336" y="0"/>
                      <a:pt x="480" y="48"/>
                      <a:pt x="496" y="152"/>
                    </a:cubicBezTo>
                    <a:cubicBezTo>
                      <a:pt x="512" y="256"/>
                      <a:pt x="432" y="444"/>
                      <a:pt x="352" y="6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18954" y="6201950"/>
                <a:ext cx="7610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1/0</a:t>
                </a:r>
                <a:endParaRPr lang="en-IN" sz="2500" dirty="0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290985" y="2986256"/>
            <a:ext cx="37176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∑={0,1}</a:t>
            </a:r>
          </a:p>
          <a:p>
            <a:pPr algn="just"/>
            <a:r>
              <a:rPr lang="en-US" dirty="0">
                <a:latin typeface="Arial"/>
                <a:cs typeface="Arial"/>
              </a:rPr>
              <a:t>∆= {0,1}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4892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85" y="-35979"/>
            <a:ext cx="7793037" cy="82948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Construction of Mealy Machine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7343"/>
              </p:ext>
            </p:extLst>
          </p:nvPr>
        </p:nvGraphicFramePr>
        <p:xfrm>
          <a:off x="6688498" y="5444155"/>
          <a:ext cx="33444" cy="26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3" imgW="304536" imgH="355292" progId="Equation.3">
                  <p:embed/>
                </p:oleObj>
              </mc:Choice>
              <mc:Fallback>
                <p:oleObj name="Equation" r:id="rId3" imgW="304536" imgH="355292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498" y="5444155"/>
                        <a:ext cx="33444" cy="264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7504" y="1233767"/>
            <a:ext cx="885698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100" dirty="0">
                <a:solidFill>
                  <a:srgbClr val="C00000"/>
                </a:solidFill>
              </a:rPr>
              <a:t>Question1:</a:t>
            </a:r>
            <a:r>
              <a:rPr lang="en-IN" sz="3100" dirty="0"/>
              <a:t> Construct a mealy machine that takes binary number as input and produces </a:t>
            </a:r>
            <a:r>
              <a:rPr lang="en-IN" sz="3100" dirty="0">
                <a:solidFill>
                  <a:srgbClr val="C00000"/>
                </a:solidFill>
              </a:rPr>
              <a:t>2’s complement </a:t>
            </a:r>
            <a:r>
              <a:rPr lang="en-IN" sz="3100" dirty="0"/>
              <a:t>of that number as output. Assume that string is read LSB to MSB and end carry is discarded.</a:t>
            </a:r>
          </a:p>
          <a:p>
            <a:pPr algn="just"/>
            <a:r>
              <a:rPr lang="en-IN" sz="3100" dirty="0">
                <a:solidFill>
                  <a:srgbClr val="C00000"/>
                </a:solidFill>
              </a:rPr>
              <a:t>Solution:  Hint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52776" y="3590061"/>
            <a:ext cx="5898010" cy="3139081"/>
            <a:chOff x="352776" y="3590061"/>
            <a:chExt cx="5898010" cy="3139081"/>
          </a:xfrm>
        </p:grpSpPr>
        <p:sp>
          <p:nvSpPr>
            <p:cNvPr id="6" name="Line 32"/>
            <p:cNvSpPr>
              <a:spLocks noChangeShapeType="1"/>
            </p:cNvSpPr>
            <p:nvPr/>
          </p:nvSpPr>
          <p:spPr bwMode="auto">
            <a:xfrm>
              <a:off x="2100379" y="5258456"/>
              <a:ext cx="1865831" cy="29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3977270" y="4795971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180368" y="3739155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5954636"/>
                </p:ext>
              </p:extLst>
            </p:nvPr>
          </p:nvGraphicFramePr>
          <p:xfrm flipV="1">
            <a:off x="6237462" y="6618740"/>
            <a:ext cx="13324" cy="16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2" name="Equation" r:id="rId5" imgW="190440" imgH="291960" progId="Equation.3">
                    <p:embed/>
                  </p:oleObj>
                </mc:Choice>
                <mc:Fallback>
                  <p:oleObj name="Equation" r:id="rId5" imgW="190440" imgH="291960" progId="Equation.3">
                    <p:embed/>
                    <p:pic>
                      <p:nvPicPr>
                        <p:cNvPr id="1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6237462" y="6618740"/>
                          <a:ext cx="13324" cy="16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573089"/>
                </p:ext>
              </p:extLst>
            </p:nvPr>
          </p:nvGraphicFramePr>
          <p:xfrm>
            <a:off x="6133838" y="6595639"/>
            <a:ext cx="10363" cy="1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3" name="Equation" r:id="rId7" imgW="139680" imgH="279360" progId="Equation.3">
                    <p:embed/>
                  </p:oleObj>
                </mc:Choice>
                <mc:Fallback>
                  <p:oleObj name="Equation" r:id="rId7" imgW="139680" imgH="279360" progId="Equation.3">
                    <p:embed/>
                    <p:pic>
                      <p:nvPicPr>
                        <p:cNvPr id="19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3838" y="6595639"/>
                          <a:ext cx="10363" cy="132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885148" y="4844096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2978629"/>
                </p:ext>
              </p:extLst>
            </p:nvPr>
          </p:nvGraphicFramePr>
          <p:xfrm flipV="1">
            <a:off x="4083807" y="6317952"/>
            <a:ext cx="13324" cy="16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4" name="Equation" r:id="rId9" imgW="190440" imgH="291960" progId="Equation.3">
                    <p:embed/>
                  </p:oleObj>
                </mc:Choice>
                <mc:Fallback>
                  <p:oleObj name="Equation" r:id="rId9" imgW="190440" imgH="291960" progId="Equation.3">
                    <p:embed/>
                    <p:pic>
                      <p:nvPicPr>
                        <p:cNvPr id="3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4083807" y="6317952"/>
                          <a:ext cx="13324" cy="16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52776" y="5299429"/>
              <a:ext cx="521312" cy="100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1088246" y="3787280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22836" y="4941454"/>
              <a:ext cx="818060" cy="54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q</a:t>
              </a:r>
              <a:r>
                <a:rPr lang="en-IN" sz="2800" b="1" baseline="-25000" dirty="0"/>
                <a:t>0</a:t>
              </a:r>
              <a:endParaRPr lang="en-US" sz="2500" b="1" dirty="0"/>
            </a:p>
          </p:txBody>
        </p:sp>
        <p:graphicFrame>
          <p:nvGraphicFramePr>
            <p:cNvPr id="3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2202529"/>
                </p:ext>
              </p:extLst>
            </p:nvPr>
          </p:nvGraphicFramePr>
          <p:xfrm>
            <a:off x="3980183" y="6294851"/>
            <a:ext cx="10363" cy="1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5" name="Equation" r:id="rId10" imgW="139680" imgH="279360" progId="Equation.3">
                    <p:embed/>
                  </p:oleObj>
                </mc:Choice>
                <mc:Fallback>
                  <p:oleObj name="Equation" r:id="rId10" imgW="139680" imgH="279360" progId="Equation.3">
                    <p:embed/>
                    <p:pic>
                      <p:nvPicPr>
                        <p:cNvPr id="36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0183" y="6294851"/>
                          <a:ext cx="10363" cy="132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1728910" y="3590061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0/0</a:t>
              </a:r>
              <a:endParaRPr lang="en-IN" sz="2500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 rot="10219872">
              <a:off x="4340271" y="5607095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07069" y="6093296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1/0</a:t>
              </a:r>
              <a:endParaRPr lang="en-IN" sz="25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87566" y="4856404"/>
              <a:ext cx="5004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b="1" dirty="0"/>
                <a:t>q</a:t>
              </a:r>
              <a:r>
                <a:rPr lang="en-IN" sz="2800" b="1" baseline="-25000" dirty="0"/>
                <a:t>1</a:t>
              </a:r>
              <a:endParaRPr lang="en-IN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63053" y="3820700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0/1</a:t>
              </a:r>
              <a:endParaRPr lang="en-IN" sz="25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3984" y="4736321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1/1</a:t>
              </a:r>
              <a:endParaRPr lang="en-IN" sz="25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754245" y="3590061"/>
            <a:ext cx="336454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MSB                               LSB</a:t>
            </a:r>
          </a:p>
          <a:p>
            <a:r>
              <a:rPr lang="en-IN" sz="2500" dirty="0"/>
              <a:t>1  1  1  0  1  1  0  0</a:t>
            </a:r>
          </a:p>
          <a:p>
            <a:r>
              <a:rPr lang="en-IN" sz="2500" dirty="0"/>
              <a:t>0  0  0  1  0  0  1  1  </a:t>
            </a:r>
            <a:r>
              <a:rPr lang="en-IN" sz="2500" dirty="0">
                <a:solidFill>
                  <a:srgbClr val="C00000"/>
                </a:solidFill>
              </a:rPr>
              <a:t>1’s</a:t>
            </a:r>
          </a:p>
          <a:p>
            <a:r>
              <a:rPr lang="en-IN" sz="2500" dirty="0"/>
              <a:t>		       1  </a:t>
            </a:r>
            <a:r>
              <a:rPr lang="en-IN" sz="2500" dirty="0">
                <a:solidFill>
                  <a:srgbClr val="C00000"/>
                </a:solidFill>
              </a:rPr>
              <a:t>2’s</a:t>
            </a:r>
          </a:p>
          <a:p>
            <a:endParaRPr lang="en-IN" sz="2500" dirty="0"/>
          </a:p>
          <a:p>
            <a:r>
              <a:rPr lang="en-IN" sz="2500" dirty="0"/>
              <a:t>0  0  0  1  0  1  0  0  </a:t>
            </a:r>
            <a:r>
              <a:rPr lang="en-IN" sz="2500" dirty="0">
                <a:solidFill>
                  <a:srgbClr val="C00000"/>
                </a:solidFill>
              </a:rPr>
              <a:t>2’s</a:t>
            </a:r>
          </a:p>
          <a:p>
            <a:endParaRPr lang="en-IN" sz="2500" dirty="0"/>
          </a:p>
          <a:p>
            <a:r>
              <a:rPr lang="en-IN" dirty="0">
                <a:solidFill>
                  <a:srgbClr val="C00000"/>
                </a:solidFill>
              </a:rPr>
              <a:t>1’s Complement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28122" y="3140968"/>
            <a:ext cx="0" cy="570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596336" y="3985042"/>
            <a:ext cx="1008112" cy="2926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24128" y="5182815"/>
            <a:ext cx="3240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4128" y="5877270"/>
            <a:ext cx="3240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75412" y="5507727"/>
            <a:ext cx="1008112" cy="2926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Left Brace 53"/>
          <p:cNvSpPr/>
          <p:nvPr/>
        </p:nvSpPr>
        <p:spPr>
          <a:xfrm rot="16200000">
            <a:off x="6440828" y="5277890"/>
            <a:ext cx="411608" cy="1456662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578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93137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Difference b/w Moore &amp; Mealy Machine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half" idx="1"/>
            <p:extLst>
              <p:ext uri="{D42A27DB-BD31-4B8C-83A1-F6EECF244321}">
                <p14:modId xmlns:p14="http://schemas.microsoft.com/office/powerpoint/2010/main" val="1592397849"/>
              </p:ext>
            </p:extLst>
          </p:nvPr>
        </p:nvGraphicFramePr>
        <p:xfrm>
          <a:off x="71438" y="1285860"/>
          <a:ext cx="9001156" cy="5450332"/>
        </p:xfrm>
        <a:graphic>
          <a:graphicData uri="http://schemas.openxmlformats.org/drawingml/2006/table">
            <a:tbl>
              <a:tblPr/>
              <a:tblGrid>
                <a:gridCol w="4500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Moore Machine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Mealy Machine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161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/>
                        <a:t>Output depends only upon the present state.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Output depends both upon the present state and the present input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24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/>
                        <a:t>Generally, it has more states than Mealy Machine.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Generally, it has fewer states than Moore Machine.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1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b="1" dirty="0"/>
                        <a:t>The value of the output function is a function of the current state and the changes at the clock edges, whenever state changes occur.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The value of the output function is a function of the transitions and the changes, when the input logic on the present state is done.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2172"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In Moore machines, more logic is required to decode the outputs resulting in more circuit delays. They generally react one clock cycle later.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Mealy machines react faster to inputs. They generally react in the same clock cycle.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Conversion: Moore to Mealy Machine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472" y="1643050"/>
            <a:ext cx="82868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b="1" dirty="0"/>
              <a:t>Input</a:t>
            </a:r>
            <a:r>
              <a:rPr lang="en-US" sz="2700" dirty="0"/>
              <a:t> − Moore Machine</a:t>
            </a:r>
          </a:p>
          <a:p>
            <a:pPr algn="just"/>
            <a:r>
              <a:rPr lang="en-US" sz="2700" b="1" dirty="0"/>
              <a:t>Output</a:t>
            </a:r>
            <a:r>
              <a:rPr lang="en-US" sz="2700" dirty="0"/>
              <a:t> − Mealy Machine</a:t>
            </a:r>
          </a:p>
          <a:p>
            <a:pPr algn="just"/>
            <a:r>
              <a:rPr lang="en-US" sz="2700" b="1" dirty="0"/>
              <a:t>Step 1</a:t>
            </a:r>
            <a:r>
              <a:rPr lang="en-US" sz="2700" dirty="0"/>
              <a:t> − Take a blank Mealy Machine transition table format.</a:t>
            </a:r>
          </a:p>
          <a:p>
            <a:pPr algn="just"/>
            <a:r>
              <a:rPr lang="en-US" sz="2700" b="1" dirty="0"/>
              <a:t>Step 2</a:t>
            </a:r>
            <a:r>
              <a:rPr lang="en-US" sz="2700" dirty="0"/>
              <a:t> − Copy all the Moore Machine transition states into this table format.</a:t>
            </a:r>
          </a:p>
          <a:p>
            <a:pPr algn="just"/>
            <a:r>
              <a:rPr lang="en-US" sz="2700" b="1" dirty="0"/>
              <a:t>Step 3</a:t>
            </a:r>
            <a:r>
              <a:rPr lang="en-US" sz="2700" dirty="0"/>
              <a:t> − Check the present states and their corresponding outputs in the Moore Machine state table; if for a state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output is m, copy it into the output columns of the Mealy Machine state table wherever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appears in the next state.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7620" y="1071546"/>
            <a:ext cx="2571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C00000"/>
                </a:solidFill>
              </a:rPr>
              <a:t>Algorithm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Moore M/C to Mealy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59532" y="985399"/>
            <a:ext cx="7912472" cy="2515609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5" name="Equation" r:id="rId4" imgW="6400800" imgH="6705600" progId="Equation.3">
                    <p:embed/>
                  </p:oleObj>
                </mc:Choice>
                <mc:Fallback>
                  <p:oleObj name="Equation" r:id="rId4" imgW="6400800" imgH="6705600" progId="Equation.3">
                    <p:embed/>
                    <p:pic>
                      <p:nvPicPr>
                        <p:cNvPr id="12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744" y="5175084"/>
                          <a:ext cx="488503" cy="311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6" name="Equation" r:id="rId6" imgW="6400800" imgH="6705600" progId="Equation.3">
                    <p:embed/>
                  </p:oleObj>
                </mc:Choice>
                <mc:Fallback>
                  <p:oleObj name="Equation" r:id="rId6" imgW="6400800" imgH="6705600" progId="Equation.3">
                    <p:embed/>
                    <p:pic>
                      <p:nvPicPr>
                        <p:cNvPr id="1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5572132" y="3771721"/>
                          <a:ext cx="488503" cy="343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7" name="Equation" r:id="rId7" imgW="304536" imgH="355292" progId="Equation.3">
                    <p:embed/>
                  </p:oleObj>
                </mc:Choice>
                <mc:Fallback>
                  <p:oleObj name="Equation" r:id="rId7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245" y="5517987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8" name="Equation" r:id="rId9" imgW="6705600" imgH="9144000" progId="Equation.3">
                    <p:embed/>
                  </p:oleObj>
                </mc:Choice>
                <mc:Fallback>
                  <p:oleObj name="Equation" r:id="rId9" imgW="6705600" imgH="9144000" progId="Equation.3">
                    <p:embed/>
                    <p:pic>
                      <p:nvPicPr>
                        <p:cNvPr id="1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161" y="4191008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9" name="Equation" r:id="rId11" imgW="6705600" imgH="9144000" progId="Equation.3">
                    <p:embed/>
                  </p:oleObj>
                </mc:Choice>
                <mc:Fallback>
                  <p:oleObj name="Equation" r:id="rId11" imgW="6705600" imgH="9144000" progId="Equation.3">
                    <p:embed/>
                    <p:pic>
                      <p:nvPicPr>
                        <p:cNvPr id="1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388" y="5175084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0" name="Equation" r:id="rId12" imgW="6400800" imgH="6705600" progId="Equation.3">
                    <p:embed/>
                  </p:oleObj>
                </mc:Choice>
                <mc:Fallback>
                  <p:oleObj name="Equation" r:id="rId12" imgW="6400800" imgH="6705600" progId="Equation.3">
                    <p:embed/>
                    <p:pic>
                      <p:nvPicPr>
                        <p:cNvPr id="18330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9066" y="5935504"/>
                          <a:ext cx="488950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1" name="Equation" r:id="rId13" imgW="6705600" imgH="9144000" progId="Equation.3">
                    <p:embed/>
                  </p:oleObj>
                </mc:Choice>
                <mc:Fallback>
                  <p:oleObj name="Equation" r:id="rId13" imgW="6705600" imgH="9144000" progId="Equation.3">
                    <p:embed/>
                    <p:pic>
                      <p:nvPicPr>
                        <p:cNvPr id="1833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790" y="626271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659532" y="3632008"/>
            <a:ext cx="7912472" cy="2998320"/>
            <a:chOff x="659532" y="3632008"/>
            <a:chExt cx="7912472" cy="2998320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1819136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4575231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 flipV="1">
              <a:off x="5211817" y="5858887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659532" y="5506656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1398500"/>
                </p:ext>
              </p:extLst>
            </p:nvPr>
          </p:nvGraphicFramePr>
          <p:xfrm>
            <a:off x="5195682" y="5415972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2" name="Equation" r:id="rId14" imgW="304536" imgH="355292" progId="Equation.3">
                    <p:embed/>
                  </p:oleObj>
                </mc:Choice>
                <mc:Fallback>
                  <p:oleObj name="Equation" r:id="rId14" imgW="304536" imgH="355292" progId="Equation.3">
                    <p:embed/>
                    <p:pic>
                      <p:nvPicPr>
                        <p:cNvPr id="3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5682" y="5415972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910985" y="514450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</a:t>
              </a:r>
              <a:endParaRPr lang="en-US" sz="2800" b="1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2048798" y="406500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5105552" y="4025309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20236" y="5168317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</a:t>
              </a:r>
              <a:endParaRPr lang="en-US" sz="2500" b="1" dirty="0"/>
            </a:p>
          </p:txBody>
        </p:sp>
        <p:cxnSp>
          <p:nvCxnSpPr>
            <p:cNvPr id="43" name="Straight Arrow Connector 42"/>
            <p:cNvCxnSpPr>
              <a:stCxn id="28" idx="6"/>
              <a:endCxn id="30" idx="2"/>
            </p:cNvCxnSpPr>
            <p:nvPr/>
          </p:nvCxnSpPr>
          <p:spPr>
            <a:xfrm>
              <a:off x="3082803" y="5464166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7308337" y="5144507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44091" y="5207265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</a:t>
              </a:r>
              <a:endParaRPr lang="en-US" sz="2800" b="1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783321" y="550169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31"/>
            <p:cNvSpPr>
              <a:spLocks/>
            </p:cNvSpPr>
            <p:nvPr/>
          </p:nvSpPr>
          <p:spPr bwMode="auto">
            <a:xfrm flipV="1">
              <a:off x="2497173" y="5898753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96996" y="36320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00388" y="494094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95682" y="402873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06506" y="4994619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7432" y="5674674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30117" y="61071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b/0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6287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7143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Moore M/C to Mealy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71602" y="714356"/>
          <a:ext cx="6286548" cy="2834640"/>
        </p:xfrm>
        <a:graphic>
          <a:graphicData uri="http://schemas.openxmlformats.org/drawingml/2006/table">
            <a:tbl>
              <a:tblPr/>
              <a:tblGrid>
                <a:gridCol w="157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dirty="0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6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71604" y="3696377"/>
          <a:ext cx="6357980" cy="3161623"/>
        </p:xfrm>
        <a:graphic>
          <a:graphicData uri="http://schemas.openxmlformats.org/drawingml/2006/table">
            <a:tbl>
              <a:tblPr/>
              <a:tblGrid>
                <a:gridCol w="127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2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20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=&gt;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14290"/>
            <a:ext cx="8150227" cy="71438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Conversion: Mealy Machine to Moore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158" y="1720840"/>
            <a:ext cx="86439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b="1" dirty="0"/>
              <a:t>Input</a:t>
            </a:r>
            <a:r>
              <a:rPr lang="en-US" sz="2700" dirty="0"/>
              <a:t> − Mealy Machine</a:t>
            </a:r>
          </a:p>
          <a:p>
            <a:pPr algn="just"/>
            <a:r>
              <a:rPr lang="en-US" sz="2700" b="1" dirty="0"/>
              <a:t>Output</a:t>
            </a:r>
            <a:r>
              <a:rPr lang="en-US" sz="2700" dirty="0"/>
              <a:t> − Moore Machine</a:t>
            </a:r>
          </a:p>
          <a:p>
            <a:pPr algn="just"/>
            <a:r>
              <a:rPr lang="en-US" sz="2700" b="1" dirty="0"/>
              <a:t>Step 1</a:t>
            </a:r>
            <a:r>
              <a:rPr lang="en-US" sz="2700" dirty="0"/>
              <a:t> − Calculate the number of different outputs for each state (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) that are available in the state table of the Mealy machine.</a:t>
            </a:r>
          </a:p>
          <a:p>
            <a:pPr algn="just"/>
            <a:r>
              <a:rPr lang="en-US" sz="2700" b="1" dirty="0"/>
              <a:t>Step 2</a:t>
            </a:r>
            <a:r>
              <a:rPr lang="en-US" sz="2700" dirty="0"/>
              <a:t> − If all the outputs of </a:t>
            </a:r>
            <a:r>
              <a:rPr lang="en-US" sz="2700" dirty="0" err="1"/>
              <a:t>Qi</a:t>
            </a:r>
            <a:r>
              <a:rPr lang="en-US" sz="2700" dirty="0"/>
              <a:t> are same, copy state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. If it has n distinct outputs, break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into n states as Q</a:t>
            </a:r>
            <a:r>
              <a:rPr lang="en-US" sz="2700" baseline="-25000" dirty="0"/>
              <a:t>in</a:t>
            </a:r>
            <a:r>
              <a:rPr lang="en-US" sz="2700" dirty="0"/>
              <a:t> where </a:t>
            </a:r>
            <a:r>
              <a:rPr lang="en-US" sz="2700" b="1" dirty="0"/>
              <a:t>n</a:t>
            </a:r>
            <a:r>
              <a:rPr lang="en-US" sz="2700" dirty="0"/>
              <a:t> = 0, 1, 2.......</a:t>
            </a:r>
          </a:p>
          <a:p>
            <a:pPr algn="just"/>
            <a:r>
              <a:rPr lang="en-US" sz="2700" b="1" dirty="0"/>
              <a:t>Step 3</a:t>
            </a:r>
            <a:r>
              <a:rPr lang="en-US" sz="2700" dirty="0"/>
              <a:t> − If the output of the initial state is 1, insert a new initial state at the beginning which gives 0 output.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9058" y="928670"/>
            <a:ext cx="14221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Algorithm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Mealy M/C to Moore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26122" y="4194594"/>
            <a:ext cx="7912472" cy="2515609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89" name="Equation" r:id="rId4" imgW="6400800" imgH="6705600" progId="Equation.3">
                    <p:embed/>
                  </p:oleObj>
                </mc:Choice>
                <mc:Fallback>
                  <p:oleObj name="Equation" r:id="rId4" imgW="6400800" imgH="6705600" progId="Equation.3">
                    <p:embed/>
                    <p:pic>
                      <p:nvPicPr>
                        <p:cNvPr id="12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744" y="5175084"/>
                          <a:ext cx="488503" cy="311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0" name="Equation" r:id="rId6" imgW="6400800" imgH="6705600" progId="Equation.3">
                    <p:embed/>
                  </p:oleObj>
                </mc:Choice>
                <mc:Fallback>
                  <p:oleObj name="Equation" r:id="rId6" imgW="6400800" imgH="6705600" progId="Equation.3">
                    <p:embed/>
                    <p:pic>
                      <p:nvPicPr>
                        <p:cNvPr id="1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5572132" y="3771721"/>
                          <a:ext cx="488503" cy="343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1" name="Equation" r:id="rId7" imgW="304536" imgH="355292" progId="Equation.3">
                    <p:embed/>
                  </p:oleObj>
                </mc:Choice>
                <mc:Fallback>
                  <p:oleObj name="Equation" r:id="rId7" imgW="304536" imgH="355292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245" y="5517987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2" name="Equation" r:id="rId9" imgW="6705600" imgH="9144000" progId="Equation.3">
                    <p:embed/>
                  </p:oleObj>
                </mc:Choice>
                <mc:Fallback>
                  <p:oleObj name="Equation" r:id="rId9" imgW="6705600" imgH="9144000" progId="Equation.3">
                    <p:embed/>
                    <p:pic>
                      <p:nvPicPr>
                        <p:cNvPr id="1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161" y="4191008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3" name="Equation" r:id="rId11" imgW="6705600" imgH="9144000" progId="Equation.3">
                    <p:embed/>
                  </p:oleObj>
                </mc:Choice>
                <mc:Fallback>
                  <p:oleObj name="Equation" r:id="rId11" imgW="6705600" imgH="9144000" progId="Equation.3">
                    <p:embed/>
                    <p:pic>
                      <p:nvPicPr>
                        <p:cNvPr id="1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388" y="5175084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4" name="Equation" r:id="rId12" imgW="6400800" imgH="6705600" progId="Equation.3">
                    <p:embed/>
                  </p:oleObj>
                </mc:Choice>
                <mc:Fallback>
                  <p:oleObj name="Equation" r:id="rId12" imgW="6400800" imgH="6705600" progId="Equation.3">
                    <p:embed/>
                    <p:pic>
                      <p:nvPicPr>
                        <p:cNvPr id="18330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9066" y="5935504"/>
                          <a:ext cx="488950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5" name="Equation" r:id="rId13" imgW="6705600" imgH="9144000" progId="Equation.3">
                    <p:embed/>
                  </p:oleObj>
                </mc:Choice>
                <mc:Fallback>
                  <p:oleObj name="Equation" r:id="rId13" imgW="6705600" imgH="9144000" progId="Equation.3">
                    <p:embed/>
                    <p:pic>
                      <p:nvPicPr>
                        <p:cNvPr id="1833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790" y="626271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0" y="1096461"/>
            <a:ext cx="7912472" cy="2998320"/>
            <a:chOff x="659532" y="3632008"/>
            <a:chExt cx="7912472" cy="2998320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1819136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4575231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 flipV="1">
              <a:off x="5211817" y="5858887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659532" y="5506656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" name="Object 9"/>
            <p:cNvGraphicFramePr>
              <a:graphicFrameLocks noChangeAspect="1"/>
            </p:cNvGraphicFramePr>
            <p:nvPr/>
          </p:nvGraphicFramePr>
          <p:xfrm>
            <a:off x="5195682" y="5415972"/>
            <a:ext cx="35865" cy="2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6" name="Equation" r:id="rId14" imgW="304536" imgH="355292" progId="Equation.3">
                    <p:embed/>
                  </p:oleObj>
                </mc:Choice>
                <mc:Fallback>
                  <p:oleObj name="Equation" r:id="rId14" imgW="304536" imgH="355292" progId="Equation.3">
                    <p:embed/>
                    <p:pic>
                      <p:nvPicPr>
                        <p:cNvPr id="3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5682" y="5415972"/>
                          <a:ext cx="35865" cy="25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910985" y="514450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B</a:t>
              </a:r>
              <a:endParaRPr lang="en-US" sz="2800" b="1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2048798" y="406500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5105552" y="4025309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20236" y="5168317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A</a:t>
              </a:r>
              <a:endParaRPr lang="en-US" sz="2500" b="1" dirty="0"/>
            </a:p>
          </p:txBody>
        </p:sp>
        <p:cxnSp>
          <p:nvCxnSpPr>
            <p:cNvPr id="43" name="Straight Arrow Connector 42"/>
            <p:cNvCxnSpPr>
              <a:stCxn id="28" idx="6"/>
              <a:endCxn id="30" idx="2"/>
            </p:cNvCxnSpPr>
            <p:nvPr/>
          </p:nvCxnSpPr>
          <p:spPr>
            <a:xfrm>
              <a:off x="3082803" y="5464166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7308337" y="5144507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44091" y="5207265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C</a:t>
              </a:r>
              <a:endParaRPr lang="en-US" sz="2800" b="1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783321" y="550169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31"/>
            <p:cNvSpPr>
              <a:spLocks/>
            </p:cNvSpPr>
            <p:nvPr/>
          </p:nvSpPr>
          <p:spPr bwMode="auto">
            <a:xfrm flipV="1">
              <a:off x="2497173" y="5898753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96996" y="36320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00388" y="494094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95682" y="402873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06506" y="4994619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7432" y="5674674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a/0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30117" y="61071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b/0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3918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095"/>
            <a:ext cx="9143999" cy="32869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5480" y="-1"/>
            <a:ext cx="7793037" cy="43009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Mealy M/C to Moore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45024"/>
            <a:ext cx="7715307" cy="3551075"/>
            <a:chOff x="0" y="3645024"/>
            <a:chExt cx="7715307" cy="35510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06" y="3645024"/>
              <a:ext cx="7688401" cy="355107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0" y="4293096"/>
              <a:ext cx="323528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2956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-238306" y="-9168"/>
            <a:ext cx="83817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4100" b="1" dirty="0">
                <a:solidFill>
                  <a:srgbClr val="002060"/>
                </a:solidFill>
                <a:ea typeface="新細明體" pitchFamily="18" charset="-120"/>
              </a:rPr>
              <a:t>Deterministic Finite Automata (DFA</a:t>
            </a:r>
            <a:r>
              <a:rPr lang="en-US" altLang="zh-TW" sz="4400" b="1" dirty="0">
                <a:solidFill>
                  <a:srgbClr val="002060"/>
                </a:solidFill>
                <a:ea typeface="新細明體" pitchFamily="18" charset="-120"/>
              </a:rPr>
              <a:t>)</a:t>
            </a:r>
            <a:endParaRPr lang="en-US" sz="4400" dirty="0">
              <a:solidFill>
                <a:srgbClr val="002060"/>
              </a:solidFill>
              <a:latin typeface="Gill Sans MT" pitchFamily="34" charset="0"/>
            </a:endParaRPr>
          </a:p>
        </p:txBody>
      </p:sp>
      <p:sp>
        <p:nvSpPr>
          <p:cNvPr id="30723" name="Line 5"/>
          <p:cNvSpPr>
            <a:spLocks noChangeShapeType="1"/>
          </p:cNvSpPr>
          <p:nvPr/>
        </p:nvSpPr>
        <p:spPr bwMode="auto">
          <a:xfrm>
            <a:off x="395288" y="5949950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6047" y="1886125"/>
            <a:ext cx="6572296" cy="3571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65406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36844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308282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846198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6869038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608322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36884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465446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611784" y="3061053"/>
            <a:ext cx="1658184" cy="242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975" y="3889659"/>
            <a:ext cx="235745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Finite Control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95107" y="2314753"/>
            <a:ext cx="192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Read- Head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81585" y="1403951"/>
            <a:ext cx="171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Input Tape</a:t>
            </a:r>
            <a:endParaRPr lang="en-US" sz="2200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42844" y="1071546"/>
            <a:ext cx="8715436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6479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1920779" y="18460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2640354" y="183642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52495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4238313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1255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32" name="TextBox 31"/>
          <p:cNvSpPr txBox="1"/>
          <p:nvPr/>
        </p:nvSpPr>
        <p:spPr>
          <a:xfrm>
            <a:off x="-12249" y="1101572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</a:rPr>
              <a:t>Model Diagram of DFA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6534" y="-916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94975" y="5302949"/>
            <a:ext cx="8028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hlinkClick r:id="rId3" tooltip="Warren McCulloch"/>
              </a:rPr>
              <a:t>*Warren McCulloch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hlinkClick r:id="rId4" tooltip="Walter Pitts"/>
              </a:rPr>
              <a:t>Walter Pitts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were among the first researchers to introduce a concept similar to finite automata in 1943.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7793037" cy="69269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Mealy M/C to Moore</a:t>
            </a:r>
            <a:br>
              <a:rPr lang="en-IN" dirty="0">
                <a:solidFill>
                  <a:srgbClr val="C00000"/>
                </a:solidFill>
              </a:rPr>
            </a:br>
            <a:r>
              <a:rPr lang="en-IN" sz="2800" dirty="0">
                <a:solidFill>
                  <a:srgbClr val="7030A0"/>
                </a:solidFill>
              </a:rPr>
              <a:t>(</a:t>
            </a:r>
            <a:r>
              <a:rPr lang="en-IN" sz="2800" dirty="0">
                <a:solidFill>
                  <a:srgbClr val="C00000"/>
                </a:solidFill>
              </a:rPr>
              <a:t>*</a:t>
            </a:r>
            <a:r>
              <a:rPr lang="en-IN" sz="2800" dirty="0">
                <a:solidFill>
                  <a:srgbClr val="7030A0"/>
                </a:solidFill>
              </a:rPr>
              <a:t>No. of states may be increased)</a:t>
            </a:r>
            <a:endParaRPr 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58834"/>
              </p:ext>
            </p:extLst>
          </p:nvPr>
        </p:nvGraphicFramePr>
        <p:xfrm>
          <a:off x="214282" y="1052736"/>
          <a:ext cx="8501120" cy="2773680"/>
        </p:xfrm>
        <a:graphic>
          <a:graphicData uri="http://schemas.openxmlformats.org/drawingml/2006/table">
            <a:tbl>
              <a:tblPr/>
              <a:tblGrid>
                <a:gridCol w="170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1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18" y="3688080"/>
          <a:ext cx="8358248" cy="3169920"/>
        </p:xfrm>
        <a:graphic>
          <a:graphicData uri="http://schemas.openxmlformats.org/drawingml/2006/table">
            <a:tbl>
              <a:tblPr/>
              <a:tblGrid>
                <a:gridCol w="2089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9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b="1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endParaRPr lang="en-US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1484784"/>
            <a:ext cx="6477000" cy="1828800"/>
          </a:xfrm>
        </p:spPr>
        <p:txBody>
          <a:bodyPr/>
          <a:lstStyle/>
          <a:p>
            <a:pPr algn="ctr"/>
            <a:r>
              <a:rPr lang="en-IE" b="1" dirty="0">
                <a:solidFill>
                  <a:schemeClr val="tx1"/>
                </a:solidFill>
              </a:rPr>
              <a:t>Regular Expression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>
                <a:solidFill>
                  <a:srgbClr val="C00000"/>
                </a:solidFill>
              </a:rPr>
              <a:t>By: </a:t>
            </a:r>
            <a:r>
              <a:rPr lang="en-IE" dirty="0" err="1">
                <a:solidFill>
                  <a:srgbClr val="C00000"/>
                </a:solidFill>
              </a:rPr>
              <a:t>Dr.</a:t>
            </a:r>
            <a:r>
              <a:rPr lang="en-IE" dirty="0">
                <a:solidFill>
                  <a:srgbClr val="C00000"/>
                </a:solidFill>
              </a:rPr>
              <a:t>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83946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92867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Regular Expressions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94" y="1628800"/>
            <a:ext cx="88621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are used for representing certain sets of string in an algebraic  form.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describe the language that is accepted by </a:t>
            </a:r>
            <a:r>
              <a:rPr lang="en-IN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Automata.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symbols that appear in RE </a:t>
            </a:r>
            <a:r>
              <a:rPr lang="en-I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letters of alphabets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∑, symbol for null string</a:t>
            </a:r>
            <a:r>
              <a:rPr lang="en-IE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ε, parenthesis, star operator and plus sign.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64288" y="6408844"/>
            <a:ext cx="1820683" cy="400093"/>
          </a:xfrm>
        </p:spPr>
        <p:txBody>
          <a:bodyPr/>
          <a:lstStyle/>
          <a:p>
            <a:pPr>
              <a:defRPr/>
            </a:pPr>
            <a:r>
              <a:rPr lang="en-US" dirty="0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57200" y="730339"/>
            <a:ext cx="8229600" cy="381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E" sz="3000" dirty="0">
                <a:latin typeface="Times New Roman" pitchFamily="18" charset="0"/>
                <a:cs typeface="Times New Roman" pitchFamily="18" charset="0"/>
              </a:rPr>
              <a:t>A Regular Expression can be recursively defined as: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87" y="1844824"/>
            <a:ext cx="8820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itchFamily="18" charset="0"/>
                <a:cs typeface="Times New Roman" pitchFamily="18" charset="0"/>
              </a:rPr>
              <a:t> ε is a Regular Expression indicates the language containing an empty string. (L (ε) = {ε})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54341"/>
            <a:ext cx="8282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itchFamily="18" charset="0"/>
                <a:cs typeface="Times New Roman" pitchFamily="18" charset="0"/>
              </a:rPr>
              <a:t> φ is a Regular Expression denoting an empty language. (L (φ) = { })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-3208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429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expressions: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712968" cy="4495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3100" dirty="0"/>
              <a:t>Union of two RE, R1and R2, written as </a:t>
            </a:r>
            <a:r>
              <a:rPr lang="en-IN" sz="3100" b="1" dirty="0"/>
              <a:t>R1+R2</a:t>
            </a:r>
            <a:r>
              <a:rPr lang="en-IN" sz="3100" dirty="0"/>
              <a:t>, is also a RE.</a:t>
            </a:r>
          </a:p>
          <a:p>
            <a:pPr algn="just">
              <a:lnSpc>
                <a:spcPct val="150000"/>
              </a:lnSpc>
            </a:pPr>
            <a:r>
              <a:rPr lang="en-IN" sz="3100" dirty="0"/>
              <a:t>Concatenation of two RE, R1and R2, written as </a:t>
            </a:r>
            <a:r>
              <a:rPr lang="en-IN" sz="3100" b="1" dirty="0"/>
              <a:t>R1R2</a:t>
            </a:r>
            <a:r>
              <a:rPr lang="en-IN" sz="3100" dirty="0"/>
              <a:t>, is also a RE.</a:t>
            </a:r>
          </a:p>
          <a:p>
            <a:pPr algn="just">
              <a:lnSpc>
                <a:spcPct val="150000"/>
              </a:lnSpc>
            </a:pPr>
            <a:r>
              <a:rPr lang="en-IN" sz="3100" dirty="0"/>
              <a:t>Iteration of RE, R written as </a:t>
            </a:r>
            <a:r>
              <a:rPr lang="en-IN" sz="3100" b="1" dirty="0"/>
              <a:t>R*</a:t>
            </a:r>
            <a:r>
              <a:rPr lang="en-IN" sz="3100" dirty="0"/>
              <a:t>, is also a RE.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70095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002060"/>
                </a:solidFill>
              </a:rPr>
              <a:t>RE Examples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17325041"/>
              </p:ext>
            </p:extLst>
          </p:nvPr>
        </p:nvGraphicFramePr>
        <p:xfrm>
          <a:off x="0" y="914400"/>
          <a:ext cx="90678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Regular Expressions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Regular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l-G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l-G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51176" y="128733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 = { 0, 1, 10, 100, 1000, 10000, …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288" y="1295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(0 + 10*)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(0*10*)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057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(0 + ε)(1 + ε)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51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</a:t>
            </a:r>
            <a:r>
              <a:rPr lang="en-IE" dirty="0" err="1"/>
              <a:t>a+b</a:t>
            </a:r>
            <a:r>
              <a:rPr lang="en-IE" dirty="0"/>
              <a:t>)*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124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</a:t>
            </a:r>
            <a:r>
              <a:rPr lang="en-IE" dirty="0" err="1"/>
              <a:t>a+b</a:t>
            </a:r>
            <a:r>
              <a:rPr lang="en-IE" dirty="0"/>
              <a:t>)*</a:t>
            </a:r>
            <a:r>
              <a:rPr lang="en-IE" dirty="0" err="1"/>
              <a:t>abb</a:t>
            </a:r>
            <a:endParaRPr lang="en-IE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733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(11)*</a:t>
            </a:r>
          </a:p>
          <a:p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4572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</a:t>
            </a:r>
            <a:r>
              <a:rPr lang="en-IE" dirty="0" err="1"/>
              <a:t>aa</a:t>
            </a:r>
            <a:r>
              <a:rPr lang="en-IE" dirty="0"/>
              <a:t>)*(bb)*b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5410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(</a:t>
            </a:r>
            <a:r>
              <a:rPr lang="en-IE" dirty="0" err="1"/>
              <a:t>aa</a:t>
            </a:r>
            <a:r>
              <a:rPr lang="en-IE" dirty="0"/>
              <a:t> + </a:t>
            </a:r>
            <a:r>
              <a:rPr lang="en-IE" dirty="0" err="1"/>
              <a:t>ab</a:t>
            </a:r>
            <a:r>
              <a:rPr lang="en-IE" dirty="0"/>
              <a:t> + </a:t>
            </a:r>
            <a:r>
              <a:rPr lang="en-IE" dirty="0" err="1"/>
              <a:t>ba</a:t>
            </a:r>
            <a:r>
              <a:rPr lang="en-IE" dirty="0"/>
              <a:t> + bb)*</a:t>
            </a:r>
          </a:p>
          <a:p>
            <a:endParaRPr lang="en-IE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0" y="1676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 = {1, 01, 10, 010, 0010, …}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7000" y="2057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L = {ε, 0, 1, 01}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7000" y="2362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Set of strings of </a:t>
            </a:r>
            <a:r>
              <a:rPr lang="en-IE" dirty="0" err="1"/>
              <a:t>a’s</a:t>
            </a:r>
            <a:r>
              <a:rPr lang="en-IE" dirty="0"/>
              <a:t> and </a:t>
            </a:r>
            <a:r>
              <a:rPr lang="en-IE" dirty="0" err="1"/>
              <a:t>b’s</a:t>
            </a:r>
            <a:r>
              <a:rPr lang="en-IE" dirty="0"/>
              <a:t> of any length including the null string. So L = { ε, a, b, </a:t>
            </a:r>
            <a:r>
              <a:rPr lang="en-IE" dirty="0" err="1"/>
              <a:t>aa</a:t>
            </a:r>
            <a:r>
              <a:rPr lang="en-IE" dirty="0"/>
              <a:t> , </a:t>
            </a:r>
            <a:r>
              <a:rPr lang="en-IE" dirty="0" err="1"/>
              <a:t>ab</a:t>
            </a:r>
            <a:r>
              <a:rPr lang="en-IE" dirty="0"/>
              <a:t> , bb , </a:t>
            </a:r>
            <a:r>
              <a:rPr lang="en-IE" dirty="0" err="1"/>
              <a:t>ba</a:t>
            </a:r>
            <a:r>
              <a:rPr lang="en-IE" dirty="0"/>
              <a:t>, </a:t>
            </a:r>
            <a:r>
              <a:rPr lang="en-IE" dirty="0" err="1"/>
              <a:t>aaa</a:t>
            </a:r>
            <a:r>
              <a:rPr lang="en-IE" dirty="0"/>
              <a:t>…….}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7000" y="2971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Set of strings of </a:t>
            </a:r>
            <a:r>
              <a:rPr lang="en-IE" dirty="0" err="1"/>
              <a:t>a’s</a:t>
            </a:r>
            <a:r>
              <a:rPr lang="en-IE" dirty="0"/>
              <a:t> and </a:t>
            </a:r>
            <a:r>
              <a:rPr lang="en-IE" dirty="0" err="1"/>
              <a:t>b’s</a:t>
            </a:r>
            <a:r>
              <a:rPr lang="en-IE" dirty="0"/>
              <a:t> ending with the string abb. So L = {</a:t>
            </a:r>
            <a:r>
              <a:rPr lang="en-IE" dirty="0" err="1"/>
              <a:t>abb</a:t>
            </a:r>
            <a:r>
              <a:rPr lang="en-IE" dirty="0"/>
              <a:t>, </a:t>
            </a:r>
            <a:r>
              <a:rPr lang="en-IE" dirty="0" err="1"/>
              <a:t>aabb</a:t>
            </a:r>
            <a:r>
              <a:rPr lang="en-IE" dirty="0"/>
              <a:t>, </a:t>
            </a:r>
            <a:r>
              <a:rPr lang="en-IE" dirty="0" err="1"/>
              <a:t>babb</a:t>
            </a:r>
            <a:r>
              <a:rPr lang="en-IE" dirty="0"/>
              <a:t>, </a:t>
            </a:r>
            <a:r>
              <a:rPr lang="en-IE" dirty="0" err="1"/>
              <a:t>aaabb</a:t>
            </a:r>
            <a:r>
              <a:rPr lang="en-IE" dirty="0"/>
              <a:t>, </a:t>
            </a:r>
            <a:r>
              <a:rPr lang="en-IE" dirty="0" err="1"/>
              <a:t>ababb</a:t>
            </a:r>
            <a:r>
              <a:rPr lang="en-IE" dirty="0"/>
              <a:t>, …………..}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67000" y="36576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Set consisting of even number of 1’s including empty string, So L= {ε, 11, 1111, 111111, ……….}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67000" y="44196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Set of strings consisting of even number of </a:t>
            </a:r>
            <a:r>
              <a:rPr lang="en-IE" dirty="0" err="1"/>
              <a:t>a’s</a:t>
            </a:r>
            <a:r>
              <a:rPr lang="en-IE" dirty="0"/>
              <a:t> followed by odd number of </a:t>
            </a:r>
            <a:r>
              <a:rPr lang="en-IE" dirty="0" err="1"/>
              <a:t>b’s</a:t>
            </a:r>
            <a:r>
              <a:rPr lang="en-IE" dirty="0"/>
              <a:t> , so L = {b, </a:t>
            </a:r>
            <a:r>
              <a:rPr lang="en-IE" dirty="0" err="1"/>
              <a:t>aab</a:t>
            </a:r>
            <a:r>
              <a:rPr lang="en-IE" dirty="0"/>
              <a:t>, </a:t>
            </a:r>
            <a:r>
              <a:rPr lang="en-IE" dirty="0" err="1"/>
              <a:t>aabbb</a:t>
            </a:r>
            <a:r>
              <a:rPr lang="en-IE" dirty="0"/>
              <a:t>, </a:t>
            </a:r>
            <a:r>
              <a:rPr lang="en-IE" dirty="0" err="1"/>
              <a:t>aabbbbb</a:t>
            </a:r>
            <a:r>
              <a:rPr lang="en-IE" dirty="0"/>
              <a:t>, </a:t>
            </a:r>
            <a:r>
              <a:rPr lang="en-IE" dirty="0" err="1"/>
              <a:t>aaaab</a:t>
            </a:r>
            <a:r>
              <a:rPr lang="en-IE" dirty="0"/>
              <a:t>, </a:t>
            </a:r>
            <a:r>
              <a:rPr lang="en-IE" dirty="0" err="1"/>
              <a:t>aaaabbb</a:t>
            </a:r>
            <a:r>
              <a:rPr lang="en-IE" dirty="0"/>
              <a:t>, …………..}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5334000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String of </a:t>
            </a:r>
            <a:r>
              <a:rPr lang="en-IE" dirty="0" err="1"/>
              <a:t>a’s</a:t>
            </a:r>
            <a:r>
              <a:rPr lang="en-IE" dirty="0"/>
              <a:t> and </a:t>
            </a:r>
            <a:r>
              <a:rPr lang="en-IE" dirty="0" err="1"/>
              <a:t>b’s</a:t>
            </a:r>
            <a:r>
              <a:rPr lang="en-IE" dirty="0"/>
              <a:t> of even length can be obtained by concatenating any combination of the strings </a:t>
            </a:r>
            <a:r>
              <a:rPr lang="en-IE" dirty="0" err="1"/>
              <a:t>aa</a:t>
            </a:r>
            <a:r>
              <a:rPr lang="en-IE" dirty="0"/>
              <a:t>, </a:t>
            </a:r>
            <a:r>
              <a:rPr lang="en-IE" dirty="0" err="1"/>
              <a:t>ab</a:t>
            </a:r>
            <a:r>
              <a:rPr lang="en-IE" dirty="0"/>
              <a:t>, </a:t>
            </a:r>
            <a:r>
              <a:rPr lang="en-IE" dirty="0" err="1"/>
              <a:t>ba</a:t>
            </a:r>
            <a:r>
              <a:rPr lang="en-IE" dirty="0"/>
              <a:t> and bb including null, so L = {</a:t>
            </a:r>
            <a:r>
              <a:rPr lang="en-IE" dirty="0" err="1"/>
              <a:t>aa</a:t>
            </a:r>
            <a:r>
              <a:rPr lang="en-IE" dirty="0"/>
              <a:t>, </a:t>
            </a:r>
            <a:r>
              <a:rPr lang="en-IE" dirty="0" err="1"/>
              <a:t>ab</a:t>
            </a:r>
            <a:r>
              <a:rPr lang="en-IE" dirty="0"/>
              <a:t>, </a:t>
            </a:r>
            <a:r>
              <a:rPr lang="en-IE" dirty="0" err="1"/>
              <a:t>ba</a:t>
            </a:r>
            <a:r>
              <a:rPr lang="en-IE" dirty="0"/>
              <a:t>, bb, </a:t>
            </a:r>
            <a:r>
              <a:rPr lang="en-IE" dirty="0" err="1"/>
              <a:t>aaab</a:t>
            </a:r>
            <a:r>
              <a:rPr lang="en-IE" dirty="0"/>
              <a:t>, </a:t>
            </a:r>
            <a:r>
              <a:rPr lang="en-IE" dirty="0" err="1"/>
              <a:t>aaba</a:t>
            </a:r>
            <a:r>
              <a:rPr lang="en-IE" dirty="0"/>
              <a:t>, …………..}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2304" y="10940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27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36" y="332656"/>
            <a:ext cx="8153400" cy="46409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Represent these sets by 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29796" y="4431521"/>
            <a:ext cx="6884531" cy="22696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100" dirty="0"/>
              <a:t>Set of all strings ending in b.</a:t>
            </a:r>
          </a:p>
          <a:p>
            <a:pPr marL="0" indent="0">
              <a:buNone/>
            </a:pPr>
            <a:r>
              <a:rPr lang="en-IN" sz="3100" dirty="0"/>
              <a:t>Set of all strings staring with a and ending with </a:t>
            </a:r>
            <a:r>
              <a:rPr lang="en-IN" sz="3100" dirty="0" err="1"/>
              <a:t>ba</a:t>
            </a:r>
            <a:endParaRPr lang="en-IE" sz="31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				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1943" y="1696506"/>
            <a:ext cx="153279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0*</a:t>
            </a:r>
          </a:p>
        </p:txBody>
      </p:sp>
      <p:sp>
        <p:nvSpPr>
          <p:cNvPr id="5" name="Rectangle 4"/>
          <p:cNvSpPr/>
          <p:nvPr/>
        </p:nvSpPr>
        <p:spPr>
          <a:xfrm>
            <a:off x="5309148" y="2265893"/>
            <a:ext cx="1901483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ε+ ab</a:t>
            </a:r>
          </a:p>
        </p:txBody>
      </p:sp>
      <p:sp>
        <p:nvSpPr>
          <p:cNvPr id="6" name="Rectangle 5"/>
          <p:cNvSpPr/>
          <p:nvPr/>
        </p:nvSpPr>
        <p:spPr>
          <a:xfrm>
            <a:off x="5309148" y="2835280"/>
            <a:ext cx="2055371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01+10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21943" y="3450340"/>
            <a:ext cx="254589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ε+ 10+01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3568" y="1750051"/>
            <a:ext cx="4282479" cy="22696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IN" sz="3100" dirty="0"/>
              <a:t>{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ε, 0, 00, 000, 0000,…} </a:t>
            </a:r>
          </a:p>
          <a:p>
            <a:pPr marL="0" indent="0">
              <a:buFont typeface="Wingdings"/>
              <a:buNone/>
            </a:pP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{ε, ab}</a:t>
            </a:r>
          </a:p>
          <a:p>
            <a:pPr marL="0" indent="0">
              <a:buFont typeface="Wingdings"/>
              <a:buNone/>
            </a:pP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{01,10}</a:t>
            </a:r>
          </a:p>
          <a:p>
            <a:pPr marL="0" indent="0">
              <a:buFont typeface="Wingdings"/>
              <a:buNone/>
            </a:pP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{ε ,10,01}				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4235" y="4376342"/>
            <a:ext cx="22990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E" sz="31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)*b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26840" y="5443195"/>
            <a:ext cx="265168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a(</a:t>
            </a:r>
            <a:r>
              <a:rPr lang="en-IE" sz="31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E" sz="31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</a:t>
            </a:r>
            <a:endParaRPr lang="en-IE" sz="31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33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628800"/>
            <a:ext cx="7344816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(a) The set of all strings over </a:t>
            </a:r>
            <a:r>
              <a:rPr lang="en-US" i="1" dirty="0"/>
              <a:t>{0, 1} </a:t>
            </a:r>
            <a:r>
              <a:rPr lang="en-US" dirty="0"/>
              <a:t>with three consecutive 0</a:t>
            </a:r>
            <a:r>
              <a:rPr lang="en-US" i="1" dirty="0"/>
              <a:t>'s. 	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(b) The set of all strings over {0, 1} beginning with 00.</a:t>
            </a:r>
          </a:p>
          <a:p>
            <a:pPr marL="0" indent="0">
              <a:buNone/>
            </a:pPr>
            <a:r>
              <a:rPr lang="en-US" dirty="0"/>
              <a:t>(c) The set of all strings over {0. 1} ending with 00 and beginning </a:t>
            </a:r>
            <a:r>
              <a:rPr lang="en-IN" dirty="0"/>
              <a:t>with 1.</a:t>
            </a:r>
          </a:p>
          <a:p>
            <a:pPr marL="0" indent="0">
              <a:buNone/>
            </a:pPr>
            <a:r>
              <a:rPr lang="en-IN" dirty="0"/>
              <a:t>(d)all the string containing exactly two 0’s.</a:t>
            </a:r>
          </a:p>
          <a:p>
            <a:pPr marL="0" indent="0">
              <a:buNone/>
            </a:pPr>
            <a:r>
              <a:rPr lang="en-US" i="1" dirty="0"/>
              <a:t>(e)	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2060848"/>
            <a:ext cx="26098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C00000"/>
                </a:solidFill>
              </a:rPr>
              <a:t>(0+1)*000(0+1)*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9402" y="4124879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1(0+1)*00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3135249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00(0+1)*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4248" y="4610302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1*01*01*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682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strings containing an even number of 0's: </a:t>
            </a:r>
          </a:p>
          <a:p>
            <a:pPr marL="0" indent="0">
              <a:buNone/>
            </a:pPr>
            <a:r>
              <a:rPr lang="en-US" dirty="0"/>
              <a:t>1* + (1*01*0)*1* </a:t>
            </a:r>
          </a:p>
          <a:p>
            <a:r>
              <a:rPr lang="en-US" dirty="0"/>
              <a:t>All strings having at least two </a:t>
            </a:r>
            <a:r>
              <a:rPr lang="en-US" dirty="0" err="1"/>
              <a:t>occurences</a:t>
            </a:r>
            <a:r>
              <a:rPr lang="en-US" dirty="0"/>
              <a:t> of the substring 00: </a:t>
            </a:r>
          </a:p>
          <a:p>
            <a:pPr marL="0" indent="0">
              <a:buNone/>
            </a:pPr>
            <a:r>
              <a:rPr lang="en-IN" dirty="0"/>
              <a:t>(1 + 0)* 00(1 + 0)* 00(1 + 0)* + (1 + 0)* 000(1 + 0)*  </a:t>
            </a:r>
          </a:p>
          <a:p>
            <a:pPr marL="0" indent="0">
              <a:buNone/>
            </a:pPr>
            <a:r>
              <a:rPr lang="en-US" dirty="0"/>
              <a:t>Find a regular expression corresponding to the language of strings of even lengths over the alphabet of { a, b }.</a:t>
            </a:r>
            <a:br>
              <a:rPr lang="en-US" dirty="0"/>
            </a:br>
            <a:r>
              <a:rPr lang="en-IN" b="1" dirty="0"/>
              <a:t>( aa + ab + </a:t>
            </a:r>
            <a:r>
              <a:rPr lang="en-IN" b="1" dirty="0" err="1"/>
              <a:t>ba</a:t>
            </a:r>
            <a:r>
              <a:rPr lang="en-IN" b="1" dirty="0"/>
              <a:t> + bb )</a:t>
            </a:r>
            <a:r>
              <a:rPr lang="en-IN" b="1" baseline="30000" dirty="0"/>
              <a:t>*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9732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856984" cy="4495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 regular expression corresponding to the language of all strings over the alphabet { a, b } that do not end with ab.</a:t>
            </a:r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    ( a + b )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IN" b="1" dirty="0">
                <a:solidFill>
                  <a:srgbClr val="C00000"/>
                </a:solidFill>
              </a:rPr>
              <a:t>( a + bb )</a:t>
            </a:r>
          </a:p>
          <a:p>
            <a:pPr algn="just"/>
            <a:r>
              <a:rPr lang="en-US" dirty="0"/>
              <a:t>Find a regular expression corresponding to the language of all strings over the alphabet { a, b } that contain exactly two a's.</a:t>
            </a:r>
          </a:p>
          <a:p>
            <a:r>
              <a:rPr lang="en-IN" b="1" dirty="0">
                <a:solidFill>
                  <a:srgbClr val="C00000"/>
                </a:solidFill>
              </a:rPr>
              <a:t>    b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IN" dirty="0">
                <a:solidFill>
                  <a:srgbClr val="C00000"/>
                </a:solidFill>
              </a:rPr>
              <a:t>a </a:t>
            </a:r>
            <a:r>
              <a:rPr lang="en-IN" b="1" dirty="0">
                <a:solidFill>
                  <a:srgbClr val="C00000"/>
                </a:solidFill>
              </a:rPr>
              <a:t>b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IN" dirty="0">
                <a:solidFill>
                  <a:srgbClr val="C00000"/>
                </a:solidFill>
              </a:rPr>
              <a:t>a </a:t>
            </a:r>
            <a:r>
              <a:rPr lang="en-IN" b="1" dirty="0">
                <a:solidFill>
                  <a:srgbClr val="C00000"/>
                </a:solidFill>
              </a:rPr>
              <a:t>b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66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3262" y="1412776"/>
            <a:ext cx="8153400" cy="4495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deterministic finite automaton</a:t>
            </a:r>
            <a:r>
              <a:rPr lang="en-US" dirty="0"/>
              <a:t> (DFA) is a 5-tuple </a:t>
            </a:r>
            <a:r>
              <a:rPr lang="en-US" b="1" dirty="0">
                <a:latin typeface="Garamond" pitchFamily="18" charset="0"/>
              </a:rPr>
              <a:t>(</a:t>
            </a:r>
            <a:r>
              <a:rPr lang="en-US" b="1" i="1" dirty="0">
                <a:latin typeface="Garamond" pitchFamily="18" charset="0"/>
              </a:rPr>
              <a:t>Q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dirty="0">
                <a:latin typeface="Symbol" pitchFamily="18" charset="2"/>
              </a:rPr>
              <a:t>S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dirty="0">
                <a:latin typeface="Symbol" pitchFamily="18" charset="2"/>
              </a:rPr>
              <a:t>d</a:t>
            </a:r>
            <a:r>
              <a:rPr lang="en-US" b="1" dirty="0">
                <a:latin typeface="Garamond" pitchFamily="18" charset="0"/>
              </a:rPr>
              <a:t>, q</a:t>
            </a:r>
            <a:r>
              <a:rPr lang="en-US" b="1" baseline="-25000" dirty="0">
                <a:latin typeface="Garamond" pitchFamily="18" charset="0"/>
              </a:rPr>
              <a:t>0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i="1" dirty="0">
                <a:latin typeface="Garamond" pitchFamily="18" charset="0"/>
              </a:rPr>
              <a:t>F</a:t>
            </a:r>
            <a:r>
              <a:rPr lang="en-US" b="1" dirty="0">
                <a:latin typeface="Garamond" pitchFamily="18" charset="0"/>
              </a:rPr>
              <a:t>)</a:t>
            </a:r>
            <a:r>
              <a:rPr lang="en-US" b="1" dirty="0"/>
              <a:t> </a:t>
            </a:r>
            <a:r>
              <a:rPr lang="en-US" dirty="0"/>
              <a:t>where</a:t>
            </a:r>
          </a:p>
          <a:p>
            <a:pPr lvl="1" eaLnBrk="1" hangingPunct="1">
              <a:spcAft>
                <a:spcPts val="600"/>
              </a:spcAft>
            </a:pPr>
            <a:r>
              <a:rPr lang="en-US" i="1" dirty="0">
                <a:latin typeface="Garamond" pitchFamily="18" charset="0"/>
              </a:rPr>
              <a:t> Q</a:t>
            </a:r>
            <a:r>
              <a:rPr lang="en-US" dirty="0"/>
              <a:t> is a finite set of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is an input </a:t>
            </a:r>
            <a:r>
              <a:rPr lang="en-US" dirty="0">
                <a:solidFill>
                  <a:schemeClr val="accent2"/>
                </a:solidFill>
              </a:rPr>
              <a:t>alphabet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Garamond" pitchFamily="18" charset="0"/>
              </a:rPr>
              <a:t>: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/>
              <a:t>×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>
                <a:latin typeface="Garamond" pitchFamily="18" charset="0"/>
              </a:rPr>
              <a:t> →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/>
              <a:t> is a </a:t>
            </a:r>
            <a:r>
              <a:rPr lang="en-US" dirty="0">
                <a:solidFill>
                  <a:schemeClr val="accent2"/>
                </a:solidFill>
              </a:rPr>
              <a:t>transition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i="1" dirty="0">
                <a:latin typeface="Garamond" pitchFamily="18" charset="0"/>
              </a:rPr>
              <a:t> </a:t>
            </a:r>
            <a:r>
              <a:rPr lang="en-US" dirty="0">
                <a:latin typeface="Garamond" pitchFamily="18" charset="0"/>
              </a:rPr>
              <a:t>q</a:t>
            </a:r>
            <a:r>
              <a:rPr lang="en-US" baseline="-25000" dirty="0">
                <a:latin typeface="Garamond" pitchFamily="18" charset="0"/>
              </a:rPr>
              <a:t>0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Î</a:t>
            </a:r>
            <a:r>
              <a:rPr lang="en-US" dirty="0">
                <a:latin typeface="MS Shell Dlg" charset="0"/>
              </a:rPr>
              <a:t>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/>
              <a:t> is the </a:t>
            </a:r>
            <a:r>
              <a:rPr lang="en-US" dirty="0">
                <a:solidFill>
                  <a:schemeClr val="accent2"/>
                </a:solidFill>
              </a:rPr>
              <a:t>initial state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/>
              <a:t> </a:t>
            </a:r>
            <a:r>
              <a:rPr lang="en-US" i="1" dirty="0">
                <a:latin typeface="Garamond" pitchFamily="18" charset="0"/>
              </a:rPr>
              <a:t>F </a:t>
            </a:r>
            <a:r>
              <a:rPr lang="en-US" dirty="0">
                <a:latin typeface="Symbol" pitchFamily="18" charset="2"/>
              </a:rPr>
              <a:t>Í</a:t>
            </a:r>
            <a:r>
              <a:rPr lang="en-US" dirty="0"/>
              <a:t> </a:t>
            </a:r>
            <a:r>
              <a:rPr lang="en-US" i="1" dirty="0">
                <a:latin typeface="Garamond" pitchFamily="18" charset="0"/>
              </a:rPr>
              <a:t>Q </a:t>
            </a:r>
            <a:r>
              <a:rPr lang="en-US" dirty="0"/>
              <a:t>is a set of </a:t>
            </a:r>
            <a:r>
              <a:rPr lang="en-US" dirty="0">
                <a:solidFill>
                  <a:schemeClr val="accent2"/>
                </a:solidFill>
              </a:rPr>
              <a:t>accepting states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final states</a:t>
            </a:r>
            <a:r>
              <a:rPr lang="en-US" dirty="0"/>
              <a:t>).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8682" y="5585410"/>
            <a:ext cx="7327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</a:rPr>
              <a:t>Note: Deterministic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refers to the uniqueness of the computation run.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>
            <a:normAutofit/>
          </a:bodyPr>
          <a:lstStyle/>
          <a:p>
            <a:r>
              <a:rPr lang="en-IE" sz="3600" dirty="0">
                <a:latin typeface="Times New Roman" pitchFamily="18" charset="0"/>
                <a:cs typeface="Times New Roman" pitchFamily="18" charset="0"/>
              </a:rPr>
              <a:t>Identities Related to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8229600" cy="5334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Given R, P, L, Q as regular expressions, the following identities hold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600200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∅*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buNone/>
            </a:pPr>
            <a:r>
              <a:rPr lang="el-GR" dirty="0">
                <a:latin typeface="Times New Roman" pitchFamily="18" charset="0"/>
                <a:cs typeface="Times New Roman" pitchFamily="18" charset="0"/>
              </a:rPr>
              <a:t> ε* = ε</a:t>
            </a:r>
          </a:p>
          <a:p>
            <a:pPr>
              <a:buNone/>
            </a:pPr>
            <a:r>
              <a:rPr lang="el-G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RR* = R*R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R*R* = R*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(R*)* = R*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276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(PQ)*P =P(QP)*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E" dirty="0" err="1"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)* = (a*b*)* = (a*+b*)* = (</a:t>
            </a:r>
            <a:r>
              <a:rPr lang="en-IE" dirty="0" err="1"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*)* = a*(</a:t>
            </a:r>
            <a:r>
              <a:rPr lang="en-IE" dirty="0" err="1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*)*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1910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R + ∅ = ∅ + R = R (The identity for union)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ε = ε 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R = R (The identity for concatenation)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∅ L = L ∅ = ∅ (The annihilator for concatenation)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R + R = R (Idempotent law)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6388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L (M + N) = LM + LN (Left distributive law)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(M + N) L = ML + NL (Right distributive law)</a:t>
            </a:r>
          </a:p>
          <a:p>
            <a:pPr>
              <a:buNone/>
            </a:pPr>
            <a:r>
              <a:rPr lang="en-IE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ε + 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RR*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ε + </a:t>
            </a:r>
            <a:r>
              <a:rPr lang="en-IE" dirty="0">
                <a:latin typeface="Times New Roman" pitchFamily="18" charset="0"/>
                <a:cs typeface="Times New Roman" pitchFamily="18" charset="0"/>
              </a:rPr>
              <a:t>R*R = R*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6483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E" sz="5100" dirty="0">
                <a:solidFill>
                  <a:srgbClr val="002060"/>
                </a:solidFill>
              </a:rPr>
              <a:t>Arden's Theorem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94705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1991"/>
            <a:ext cx="8153400" cy="990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Arden’s Theorem</a:t>
            </a:r>
            <a:endParaRPr lang="en-IE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772816"/>
            <a:ext cx="8735888" cy="4475390"/>
          </a:xfrm>
        </p:spPr>
        <p:txBody>
          <a:bodyPr>
            <a:normAutofit lnSpcReduction="10000"/>
          </a:bodyPr>
          <a:lstStyle/>
          <a:p>
            <a:pPr marL="514350" indent="-514350" algn="just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Statement: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Let P and Q are two regular expressions over </a:t>
            </a:r>
            <a:r>
              <a:rPr lang="el-GR" sz="3000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and if P does not contain </a:t>
            </a:r>
            <a:r>
              <a:rPr lang="el-GR" sz="3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 , then the following equation in R,			has a unique solution given by </a:t>
            </a:r>
          </a:p>
          <a:p>
            <a:pPr marL="514350" indent="-514350" algn="just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514350" indent="-514350" algn="just">
              <a:buNone/>
            </a:pPr>
            <a:r>
              <a:rPr lang="en-US" sz="3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 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 Arden's Theorem is useful to solve a regular expression.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380312" y="6248206"/>
            <a:ext cx="1750454" cy="365125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96544" y="2636912"/>
            <a:ext cx="2034978" cy="523220"/>
          </a:xfrm>
          <a:prstGeom prst="rect">
            <a:avLst/>
          </a:prstGeom>
          <a:noFill/>
          <a:ln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Q + RP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3422109"/>
            <a:ext cx="1577057" cy="523220"/>
          </a:xfrm>
          <a:prstGeom prst="rect">
            <a:avLst/>
          </a:prstGeom>
          <a:noFill/>
          <a:ln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QP*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49148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918" y="260648"/>
            <a:ext cx="8448514" cy="6705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Proof</a:t>
            </a:r>
          </a:p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Part I: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Prove that R = QP* is the solution of this equation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 = Q + RP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Replace R by QP* on both sides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LHS = QP*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RHS = Q + QP*P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= Q (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P*P)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= QP*     // (As we know that 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+ A*A = A*)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=LHS</a:t>
            </a: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Thus, R = QP* is the solution of the equation R = Q + RP.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E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80312" y="6309321"/>
            <a:ext cx="1676667" cy="360040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83441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396979"/>
            <a:ext cx="8153400" cy="62163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Part II :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Prove that this is the only solution of this equation.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 = Q + RP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Replace R by Q + RP on RHS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 = Q + (Q + RP) P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= Q + QP + RP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Keep replacing R by Q + RP</a:t>
            </a: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 	= Q + QP + (Q + RP) 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= Q + QP + QP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	…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 = Q + QP + QP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QP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QP</a:t>
            </a:r>
            <a:r>
              <a:rPr lang="en-US" sz="2400" baseline="30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i+1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E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80312" y="6430768"/>
            <a:ext cx="1761874" cy="310600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43596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9577064" cy="2971800"/>
          </a:xfrm>
        </p:spPr>
        <p:txBody>
          <a:bodyPr>
            <a:normAutofit fontScale="25000" lnSpcReduction="20000"/>
          </a:bodyPr>
          <a:lstStyle/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R = Q + QP + QP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QP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sz="9600" dirty="0" err="1">
                <a:latin typeface="Times New Roman" pitchFamily="18" charset="0"/>
                <a:cs typeface="Times New Roman" pitchFamily="18" charset="0"/>
              </a:rPr>
              <a:t>QP</a:t>
            </a:r>
            <a:r>
              <a:rPr lang="en-US" sz="9600" baseline="30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</a:t>
            </a:r>
            <a:endParaRPr lang="en-US" sz="9600" dirty="0">
              <a:latin typeface="Times New Roman" pitchFamily="18" charset="0"/>
              <a:cs typeface="Times New Roman" pitchFamily="18" charset="0"/>
            </a:endParaRPr>
          </a:p>
          <a:p>
            <a:pPr marL="896938" indent="-896938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	= Q (</a:t>
            </a:r>
            <a:r>
              <a:rPr lang="el-GR" sz="96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) + 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  for </a:t>
            </a:r>
            <a:r>
              <a:rPr lang="en-US" sz="96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≥ 0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We claim that any </a:t>
            </a:r>
            <a:r>
              <a:rPr lang="en-US" sz="9600" dirty="0" err="1">
                <a:latin typeface="Times New Roman" pitchFamily="18" charset="0"/>
                <a:cs typeface="Times New Roman" pitchFamily="18" charset="0"/>
                <a:sym typeface="Symbol"/>
              </a:rPr>
              <a:t>soln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 of R = Q + RP must be equivalent to QP*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Let w  R and |w| = </a:t>
            </a:r>
            <a:r>
              <a:rPr lang="en-US" sz="9600" dirty="0" err="1"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.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then w belongs to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Q (</a:t>
            </a:r>
            <a:r>
              <a:rPr lang="el-GR" sz="96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) + 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,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as P does not contain null. 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has no string of length less i+1 so,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w is not in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 </a:t>
            </a:r>
            <a:endParaRPr lang="en-US" sz="96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It means w belongs to the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Q (</a:t>
            </a:r>
            <a:r>
              <a:rPr lang="el-GR" sz="96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and hence it is equivalent to 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QP*</a:t>
            </a:r>
            <a:endParaRPr lang="en-US" sz="9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524328" y="6492875"/>
            <a:ext cx="1619672" cy="365125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6050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IE" sz="5100" dirty="0">
                <a:solidFill>
                  <a:srgbClr val="002060"/>
                </a:solidFill>
              </a:rPr>
              <a:t>Arden's Theorem</a:t>
            </a:r>
            <a:br>
              <a:rPr lang="en-IE" sz="5100" dirty="0">
                <a:solidFill>
                  <a:srgbClr val="002060"/>
                </a:solidFill>
              </a:rPr>
            </a:br>
            <a:r>
              <a:rPr lang="en-IE" sz="5100" dirty="0">
                <a:solidFill>
                  <a:srgbClr val="002060"/>
                </a:solidFill>
              </a:rPr>
              <a:t>DFA to 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0894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3955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>
                <a:solidFill>
                  <a:srgbClr val="002060"/>
                </a:solidFill>
              </a:rPr>
              <a:t>Assumptions for Applying Arden’s Theorem</a:t>
            </a:r>
            <a:br>
              <a:rPr lang="en-IE" dirty="0">
                <a:solidFill>
                  <a:srgbClr val="002060"/>
                </a:solidFill>
              </a:rPr>
            </a:br>
            <a:endParaRPr lang="en-IE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495800"/>
          </a:xfrm>
        </p:spPr>
        <p:txBody>
          <a:bodyPr>
            <a:normAutofit/>
          </a:bodyPr>
          <a:lstStyle/>
          <a:p>
            <a:endParaRPr lang="en-IE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E" sz="2800" dirty="0">
                <a:latin typeface="Times New Roman" pitchFamily="18" charset="0"/>
                <a:cs typeface="Times New Roman" pitchFamily="18" charset="0"/>
              </a:rPr>
              <a:t>    The transition diagram must not have NULL transitions</a:t>
            </a:r>
          </a:p>
          <a:p>
            <a:r>
              <a:rPr lang="en-IE" sz="2800" dirty="0">
                <a:latin typeface="Times New Roman" pitchFamily="18" charset="0"/>
                <a:cs typeface="Times New Roman" pitchFamily="18" charset="0"/>
              </a:rPr>
              <a:t>    It must have only one initial state</a:t>
            </a:r>
          </a:p>
          <a:p>
            <a:endParaRPr lang="en-IE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88711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97627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320" y="22266"/>
            <a:ext cx="5314801" cy="14032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83568" y="1052736"/>
            <a:ext cx="648072" cy="72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320" y="1499247"/>
            <a:ext cx="3672408" cy="1603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20" y="3494266"/>
            <a:ext cx="2734800" cy="45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3964281"/>
            <a:ext cx="4024800" cy="1138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6149414"/>
            <a:ext cx="6604801" cy="342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88728" y="260648"/>
            <a:ext cx="3555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Find Regular Expression of the given DFA?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6136" y="3347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Using Arden’s Theorem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40205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70856"/>
            <a:ext cx="34290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332656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Find the RE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95936" y="994792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4800" y="16764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+ ε 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b="1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b="1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)*</a:t>
            </a:r>
            <a:endParaRPr lang="en-IN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455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1429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Input Alphabet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4500562" y="571480"/>
          <a:ext cx="3286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7924800" imgH="9448800" progId="Equation.3">
                  <p:embed/>
                </p:oleObj>
              </mc:Choice>
              <mc:Fallback>
                <p:oleObj name="Equation" r:id="rId3" imgW="7924800" imgH="9448800" progId="Equation.3">
                  <p:embed/>
                  <p:pic>
                    <p:nvPicPr>
                      <p:cNvPr id="48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571480"/>
                        <a:ext cx="328613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4478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40386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53340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7056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6553200" y="5232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838200" y="568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2766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5720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5867400" y="5689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2" name="Object 14"/>
          <p:cNvGraphicFramePr>
            <a:graphicFrameLocks noChangeAspect="1"/>
          </p:cNvGraphicFramePr>
          <p:nvPr/>
        </p:nvGraphicFramePr>
        <p:xfrm>
          <a:off x="1524000" y="5384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0058400" imgH="11277600" progId="Equation.3">
                  <p:embed/>
                </p:oleObj>
              </mc:Choice>
              <mc:Fallback>
                <p:oleObj name="Equation" r:id="rId5" imgW="10058400" imgH="11277600" progId="Equation.3">
                  <p:embed/>
                  <p:pic>
                    <p:nvPicPr>
                      <p:cNvPr id="481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384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27432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4" name="Object 16"/>
          <p:cNvGraphicFramePr>
            <a:graphicFrameLocks noChangeAspect="1"/>
          </p:cNvGraphicFramePr>
          <p:nvPr/>
        </p:nvGraphicFramePr>
        <p:xfrm>
          <a:off x="2857500" y="53848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8229600" imgH="11277600" progId="Equation.3">
                  <p:embed/>
                </p:oleObj>
              </mc:Choice>
              <mc:Fallback>
                <p:oleObj name="Equation" r:id="rId7" imgW="8229600" imgH="11277600" progId="Equation.3">
                  <p:embed/>
                  <p:pic>
                    <p:nvPicPr>
                      <p:cNvPr id="481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3848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5" name="Object 17"/>
          <p:cNvGraphicFramePr>
            <a:graphicFrameLocks noChangeAspect="1"/>
          </p:cNvGraphicFramePr>
          <p:nvPr/>
        </p:nvGraphicFramePr>
        <p:xfrm>
          <a:off x="4127500" y="5384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4814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5384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6" name="Object 18"/>
          <p:cNvGraphicFramePr>
            <a:graphicFrameLocks noChangeAspect="1"/>
          </p:cNvGraphicFramePr>
          <p:nvPr/>
        </p:nvGraphicFramePr>
        <p:xfrm>
          <a:off x="5422900" y="5384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1" imgW="9448800" imgH="11277600" progId="Equation.3">
                  <p:embed/>
                </p:oleObj>
              </mc:Choice>
              <mc:Fallback>
                <p:oleObj name="Equation" r:id="rId11" imgW="9448800" imgH="11277600" progId="Equation.3">
                  <p:embed/>
                  <p:pic>
                    <p:nvPicPr>
                      <p:cNvPr id="481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384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7" name="Object 19"/>
          <p:cNvGraphicFramePr>
            <a:graphicFrameLocks noChangeAspect="1"/>
          </p:cNvGraphicFramePr>
          <p:nvPr/>
        </p:nvGraphicFramePr>
        <p:xfrm>
          <a:off x="6781800" y="5384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4814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384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8" name="Line 20"/>
          <p:cNvSpPr>
            <a:spLocks noChangeShapeType="1"/>
          </p:cNvSpPr>
          <p:nvPr/>
        </p:nvSpPr>
        <p:spPr bwMode="auto">
          <a:xfrm>
            <a:off x="19812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9" name="Object 21"/>
          <p:cNvGraphicFramePr>
            <a:graphicFrameLocks noChangeAspect="1"/>
          </p:cNvGraphicFramePr>
          <p:nvPr/>
        </p:nvGraphicFramePr>
        <p:xfrm>
          <a:off x="2209800" y="5384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4814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384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0" name="Object 22"/>
          <p:cNvGraphicFramePr>
            <a:graphicFrameLocks noChangeAspect="1"/>
          </p:cNvGraphicFramePr>
          <p:nvPr/>
        </p:nvGraphicFramePr>
        <p:xfrm>
          <a:off x="3505200" y="5308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4815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308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1" name="Object 23"/>
          <p:cNvGraphicFramePr>
            <a:graphicFrameLocks noChangeAspect="1"/>
          </p:cNvGraphicFramePr>
          <p:nvPr/>
        </p:nvGraphicFramePr>
        <p:xfrm>
          <a:off x="4800600" y="5308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4815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308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2" name="Object 24"/>
          <p:cNvGraphicFramePr>
            <a:graphicFrameLocks noChangeAspect="1"/>
          </p:cNvGraphicFramePr>
          <p:nvPr/>
        </p:nvGraphicFramePr>
        <p:xfrm>
          <a:off x="6096000" y="5384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4815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84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6108700" y="4102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55" name="Object 27"/>
          <p:cNvGraphicFramePr>
            <a:graphicFrameLocks noChangeAspect="1"/>
          </p:cNvGraphicFramePr>
          <p:nvPr/>
        </p:nvGraphicFramePr>
        <p:xfrm>
          <a:off x="6184900" y="41021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21" imgW="9753600" imgH="11277600" progId="Equation.3">
                  <p:embed/>
                </p:oleObj>
              </mc:Choice>
              <mc:Fallback>
                <p:oleObj name="Equation" r:id="rId21" imgW="9753600" imgH="11277600" progId="Equation.3">
                  <p:embed/>
                  <p:pic>
                    <p:nvPicPr>
                      <p:cNvPr id="4815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41021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6" name="Object 28"/>
          <p:cNvGraphicFramePr>
            <a:graphicFrameLocks noChangeAspect="1"/>
          </p:cNvGraphicFramePr>
          <p:nvPr/>
        </p:nvGraphicFramePr>
        <p:xfrm>
          <a:off x="3048000" y="4927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4815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927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7" name="Object 29"/>
          <p:cNvGraphicFramePr>
            <a:graphicFrameLocks noChangeAspect="1"/>
          </p:cNvGraphicFramePr>
          <p:nvPr/>
        </p:nvGraphicFramePr>
        <p:xfrm>
          <a:off x="4267200" y="5003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24" imgW="6400800" imgH="6705600" progId="Equation.3">
                  <p:embed/>
                </p:oleObj>
              </mc:Choice>
              <mc:Fallback>
                <p:oleObj name="Equation" r:id="rId24" imgW="6400800" imgH="6705600" progId="Equation.3">
                  <p:embed/>
                  <p:pic>
                    <p:nvPicPr>
                      <p:cNvPr id="4815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003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8" name="Object 30"/>
          <p:cNvGraphicFramePr>
            <a:graphicFrameLocks noChangeAspect="1"/>
          </p:cNvGraphicFramePr>
          <p:nvPr/>
        </p:nvGraphicFramePr>
        <p:xfrm>
          <a:off x="5562600" y="4927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4815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927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9" name="Object 31"/>
          <p:cNvGraphicFramePr>
            <a:graphicFrameLocks noChangeAspect="1"/>
          </p:cNvGraphicFramePr>
          <p:nvPr/>
        </p:nvGraphicFramePr>
        <p:xfrm>
          <a:off x="1676400" y="4851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26" imgW="6705600" imgH="9144000" progId="Equation.3">
                  <p:embed/>
                </p:oleObj>
              </mc:Choice>
              <mc:Fallback>
                <p:oleObj name="Equation" r:id="rId26" imgW="6705600" imgH="9144000" progId="Equation.3">
                  <p:embed/>
                  <p:pic>
                    <p:nvPicPr>
                      <p:cNvPr id="4815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51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0" name="Freeform 32"/>
          <p:cNvSpPr>
            <a:spLocks/>
          </p:cNvSpPr>
          <p:nvPr/>
        </p:nvSpPr>
        <p:spPr bwMode="auto">
          <a:xfrm>
            <a:off x="5943600" y="3327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61" name="Object 33"/>
          <p:cNvGraphicFramePr>
            <a:graphicFrameLocks noChangeAspect="1"/>
          </p:cNvGraphicFramePr>
          <p:nvPr/>
        </p:nvGraphicFramePr>
        <p:xfrm>
          <a:off x="5956300" y="28829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27" imgW="16154400" imgH="10668000" progId="Equation.3">
                  <p:embed/>
                </p:oleObj>
              </mc:Choice>
              <mc:Fallback>
                <p:oleObj name="Equation" r:id="rId27" imgW="16154400" imgH="10668000" progId="Equation.3">
                  <p:embed/>
                  <p:pic>
                    <p:nvPicPr>
                      <p:cNvPr id="4816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8829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2" name="Line 34"/>
          <p:cNvSpPr>
            <a:spLocks noChangeShapeType="1"/>
          </p:cNvSpPr>
          <p:nvPr/>
        </p:nvSpPr>
        <p:spPr bwMode="auto">
          <a:xfrm flipV="1">
            <a:off x="5715000" y="4622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3" name="Freeform 35"/>
          <p:cNvSpPr>
            <a:spLocks/>
          </p:cNvSpPr>
          <p:nvPr/>
        </p:nvSpPr>
        <p:spPr bwMode="auto">
          <a:xfrm>
            <a:off x="4419600" y="4470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4" name="Freeform 36"/>
          <p:cNvSpPr>
            <a:spLocks/>
          </p:cNvSpPr>
          <p:nvPr/>
        </p:nvSpPr>
        <p:spPr bwMode="auto">
          <a:xfrm>
            <a:off x="3124200" y="4279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5" name="Freeform 37"/>
          <p:cNvSpPr>
            <a:spLocks/>
          </p:cNvSpPr>
          <p:nvPr/>
        </p:nvSpPr>
        <p:spPr bwMode="auto">
          <a:xfrm>
            <a:off x="1828800" y="3657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67" name="Object 39"/>
          <p:cNvGraphicFramePr>
            <a:graphicFrameLocks noChangeAspect="1"/>
          </p:cNvGraphicFramePr>
          <p:nvPr/>
        </p:nvGraphicFramePr>
        <p:xfrm>
          <a:off x="1500166" y="1714488"/>
          <a:ext cx="1841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29" imgW="44196000" imgH="13411200" progId="Equation.3">
                  <p:embed/>
                </p:oleObj>
              </mc:Choice>
              <mc:Fallback>
                <p:oleObj name="Equation" r:id="rId29" imgW="44196000" imgH="13411200" progId="Equation.3">
                  <p:embed/>
                  <p:pic>
                    <p:nvPicPr>
                      <p:cNvPr id="481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1714488"/>
                        <a:ext cx="18415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648200"/>
            <a:ext cx="900113" cy="609600"/>
            <a:chOff x="4224" y="1824"/>
            <a:chExt cx="567" cy="384"/>
          </a:xfrm>
        </p:grpSpPr>
        <p:graphicFrame>
          <p:nvGraphicFramePr>
            <p:cNvPr id="48169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Equation" r:id="rId31" imgW="16154400" imgH="10668000" progId="Equation.3">
                    <p:embed/>
                  </p:oleObj>
                </mc:Choice>
                <mc:Fallback>
                  <p:oleObj name="Equation" r:id="rId31" imgW="16154400" imgH="10668000" progId="Equation.3">
                    <p:embed/>
                    <p:pic>
                      <p:nvPicPr>
                        <p:cNvPr id="48169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70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914400"/>
            <a:ext cx="7924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Now, we will solve these three equations −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+ (q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a)b (Substituting value of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 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 (Applying Arden’s Theorem)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+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aa +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 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Substituting value of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*)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 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Substituting value of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 +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ε 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a+ b(b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= (a + b(b +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)*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Hence, the regular expression is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b="1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b="1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0"/>
            <a:ext cx="3124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 + ε 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endParaRPr lang="en-I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5942048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28800"/>
            <a:ext cx="3384376" cy="210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93955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Find the 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95936" y="1011560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91000" y="17526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0 + ε 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(0 + 1)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0*10*</a:t>
            </a:r>
            <a:endParaRPr lang="en-IN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87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685800"/>
            <a:ext cx="7086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−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Here the initial state is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and the final state is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Now we write down the equations −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+ ε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+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Now, we will solve these three equations −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ε0* [As,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εR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R]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So, 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0*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0*1 + 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So, q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= 0*1(0)* [By Arden’s theorem]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Hence, the regular expression is 0*10*.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28983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44" y="0"/>
            <a:ext cx="8153400" cy="69269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For 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692696"/>
            <a:ext cx="7199712" cy="15121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348880"/>
            <a:ext cx="34563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</a:rPr>
              <a:t>ql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>
                <a:latin typeface="Times New Roman" panose="02020603050405020304" pitchFamily="18" charset="0"/>
              </a:rPr>
              <a:t>a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>
                <a:latin typeface="Arial" panose="020B0604020202020204" pitchFamily="34" charset="0"/>
              </a:rPr>
              <a:t>b</a:t>
            </a:r>
            <a:r>
              <a:rPr lang="pt-BR" sz="2800" b="1" dirty="0">
                <a:latin typeface="Arial" panose="020B0604020202020204" pitchFamily="34" charset="0"/>
              </a:rPr>
              <a:t> </a:t>
            </a:r>
            <a:r>
              <a:rPr lang="pt-BR" sz="2800" dirty="0">
                <a:latin typeface="Arial" panose="020B0604020202020204" pitchFamily="34" charset="0"/>
              </a:rPr>
              <a:t>+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ε </a:t>
            </a:r>
            <a:r>
              <a:rPr lang="pt-BR" sz="2800" dirty="0">
                <a:latin typeface="Times New Roman" panose="02020603050405020304" pitchFamily="18" charset="0"/>
              </a:rPr>
              <a:t> </a:t>
            </a:r>
          </a:p>
          <a:p>
            <a:r>
              <a:rPr lang="pt-BR" sz="2800" dirty="0">
                <a:latin typeface="Times New Roman" panose="02020603050405020304" pitchFamily="18" charset="0"/>
              </a:rPr>
              <a:t>q2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pt-BR" sz="2800" dirty="0">
                <a:latin typeface="Times New Roman" panose="02020603050405020304" pitchFamily="18" charset="0"/>
              </a:rPr>
              <a:t>a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>
                <a:latin typeface="Arial" panose="020B0604020202020204" pitchFamily="34" charset="0"/>
              </a:rPr>
              <a:t>b</a:t>
            </a:r>
            <a:r>
              <a:rPr lang="pt-BR" sz="2800" dirty="0">
                <a:latin typeface="Times New Roman" panose="02020603050405020304" pitchFamily="18" charset="0"/>
              </a:rPr>
              <a:t>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sz="2800" dirty="0">
                <a:latin typeface="Arial" panose="020B0604020202020204" pitchFamily="34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</a:rPr>
              <a:t>a </a:t>
            </a:r>
          </a:p>
          <a:p>
            <a:r>
              <a:rPr lang="pt-BR" sz="2800" dirty="0">
                <a:latin typeface="Times New Roman" panose="02020603050405020304" pitchFamily="18" charset="0"/>
              </a:rPr>
              <a:t>q3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>
                <a:latin typeface="Arial" panose="020B0604020202020204" pitchFamily="34" charset="0"/>
              </a:rPr>
              <a:t>a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33514" y="3963142"/>
            <a:ext cx="77768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0070C0"/>
                </a:solidFill>
              </a:rPr>
              <a:t>=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0070C0"/>
                </a:solidFill>
              </a:rPr>
              <a:t>a +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0070C0"/>
                </a:solidFill>
              </a:rPr>
              <a:t>a(b + aa)*b +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IN" sz="2800" dirty="0">
              <a:solidFill>
                <a:srgbClr val="0070C0"/>
              </a:solidFill>
            </a:endParaRPr>
          </a:p>
          <a:p>
            <a:r>
              <a:rPr lang="pt-BR" sz="2800" dirty="0">
                <a:solidFill>
                  <a:srgbClr val="0070C0"/>
                </a:solidFill>
              </a:rPr>
              <a:t>    =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>
                <a:solidFill>
                  <a:srgbClr val="0070C0"/>
                </a:solidFill>
              </a:rPr>
              <a:t>(a + a(b + aa)*b) +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>
                <a:solidFill>
                  <a:srgbClr val="0070C0"/>
                </a:solidFill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t-BR" sz="2800" dirty="0">
                <a:solidFill>
                  <a:srgbClr val="0070C0"/>
                </a:solidFill>
              </a:rPr>
              <a:t>(a + a(b + aa)*b)*</a:t>
            </a:r>
          </a:p>
          <a:p>
            <a:r>
              <a:rPr lang="pt-BR" sz="2800" dirty="0"/>
              <a:t>q2 = (a + a(b + aa)*b)* a(b + aa)*</a:t>
            </a:r>
          </a:p>
          <a:p>
            <a:r>
              <a:rPr lang="pt-BR" sz="2800" dirty="0"/>
              <a:t>q3 = (a + a(b + aa)*b)* a(b + aa)*a</a:t>
            </a:r>
          </a:p>
          <a:p>
            <a:r>
              <a:rPr lang="pt-BR" sz="2800" dirty="0"/>
              <a:t>Q3 is the final state. So RE</a:t>
            </a:r>
          </a:p>
          <a:p>
            <a:r>
              <a:rPr lang="pt-BR" sz="2800" b="1" dirty="0">
                <a:solidFill>
                  <a:srgbClr val="C00000"/>
                </a:solidFill>
              </a:rPr>
              <a:t>(a + a(b + aa)*b)*a(b + aa)*a</a:t>
            </a:r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2420888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q2 =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 +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IN" sz="2800" dirty="0">
                <a:solidFill>
                  <a:srgbClr val="FF0000"/>
                </a:solidFill>
              </a:rPr>
              <a:t>b + q2aa</a:t>
            </a:r>
          </a:p>
          <a:p>
            <a:r>
              <a:rPr lang="en-IN" sz="2800" dirty="0">
                <a:solidFill>
                  <a:srgbClr val="FF0000"/>
                </a:solidFill>
              </a:rPr>
              <a:t>     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 + q2(b + aa)</a:t>
            </a:r>
          </a:p>
          <a:p>
            <a:r>
              <a:rPr lang="en-IN" sz="2800" dirty="0">
                <a:solidFill>
                  <a:srgbClr val="FF0000"/>
                </a:solidFill>
              </a:rPr>
              <a:t>     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a(b + aa)*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37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11392" y="0"/>
            <a:ext cx="6966001" cy="2955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400" y="35332"/>
            <a:ext cx="6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990599"/>
            <a:ext cx="4968552" cy="1855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085184"/>
            <a:ext cx="6243601" cy="50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891" y="5828235"/>
            <a:ext cx="4308600" cy="4009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2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95536" y="-61784"/>
            <a:ext cx="5953399" cy="410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" y="4221088"/>
            <a:ext cx="4721401" cy="2560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9552" y="764704"/>
            <a:ext cx="576064" cy="72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66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556792"/>
            <a:ext cx="5934001" cy="7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08484"/>
            <a:ext cx="5160001" cy="381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115" y="3284984"/>
            <a:ext cx="5547001" cy="13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5112000"/>
            <a:ext cx="7172401" cy="174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9411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Using Arden’s theorem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19084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380099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60960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Find the 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95936" y="681608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14800" y="16764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 =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Bb + ε 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 =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Bb +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Cb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 =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pt-BR" sz="2400" b="1" dirty="0">
                <a:latin typeface="Times New Roman" pitchFamily="18" charset="0"/>
                <a:cs typeface="Times New Roman" pitchFamily="18" charset="0"/>
              </a:rPr>
              <a:t>(a + a(b + ab)*b)* a (b + ab)* a</a:t>
            </a:r>
            <a:endParaRPr lang="en-IN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32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153400" cy="99060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Elimination of Null Moves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Step 1 </a:t>
            </a:r>
            <a:r>
              <a:rPr lang="en-US" dirty="0"/>
              <a:t>Find all the edges starting from </a:t>
            </a:r>
            <a:r>
              <a:rPr lang="en-US" i="1" dirty="0"/>
              <a:t>V2.</a:t>
            </a:r>
          </a:p>
          <a:p>
            <a:r>
              <a:rPr lang="en-US" b="1" dirty="0"/>
              <a:t>Step 2 </a:t>
            </a:r>
            <a:r>
              <a:rPr lang="en-US" dirty="0"/>
              <a:t>Duplicate all these edges starting from </a:t>
            </a:r>
            <a:r>
              <a:rPr lang="en-US" i="1" dirty="0"/>
              <a:t>V1 </a:t>
            </a:r>
            <a:r>
              <a:rPr lang="en-US" dirty="0"/>
              <a:t>without changing the edge </a:t>
            </a:r>
            <a:r>
              <a:rPr lang="en-IN" dirty="0"/>
              <a:t>labels.</a:t>
            </a:r>
          </a:p>
          <a:p>
            <a:r>
              <a:rPr lang="en-US" b="1" dirty="0"/>
              <a:t>Step 3 </a:t>
            </a:r>
            <a:r>
              <a:rPr lang="en-US" dirty="0"/>
              <a:t>If V1is an initial state, make V2 also as initial state.</a:t>
            </a:r>
          </a:p>
          <a:p>
            <a:r>
              <a:rPr lang="en-US" b="1" dirty="0"/>
              <a:t>Step 4 </a:t>
            </a:r>
            <a:r>
              <a:rPr lang="en-US" dirty="0"/>
              <a:t>If V2 is a final state. make V1 also as the final state.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389264" y="5373216"/>
            <a:ext cx="100811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677296" y="5589240"/>
            <a:ext cx="5760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V1</a:t>
            </a:r>
          </a:p>
        </p:txBody>
      </p:sp>
      <p:sp>
        <p:nvSpPr>
          <p:cNvPr id="6" name="Oval 5"/>
          <p:cNvSpPr/>
          <p:nvPr/>
        </p:nvSpPr>
        <p:spPr>
          <a:xfrm>
            <a:off x="6444208" y="5373216"/>
            <a:ext cx="100811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732240" y="5589240"/>
            <a:ext cx="5760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V2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55976" y="5805264"/>
            <a:ext cx="2088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480" y="544522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^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53165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62697"/>
            <a:ext cx="8153400" cy="141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7" y="1643900"/>
            <a:ext cx="8101201" cy="2392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4858"/>
            <a:ext cx="8101201" cy="23926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18" y="567649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246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Set of States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4286248" y="571480"/>
          <a:ext cx="3921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9448800" imgH="12496800" progId="Equation.3">
                  <p:embed/>
                </p:oleObj>
              </mc:Choice>
              <mc:Fallback>
                <p:oleObj name="Equation" r:id="rId3" imgW="9448800" imgH="1249680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48" y="571480"/>
                        <a:ext cx="392113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14478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0386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7"/>
          <p:cNvSpPr>
            <a:spLocks noChangeArrowheads="1"/>
          </p:cNvSpPr>
          <p:nvPr/>
        </p:nvSpPr>
        <p:spPr bwMode="auto">
          <a:xfrm>
            <a:off x="53340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7056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9"/>
          <p:cNvSpPr>
            <a:spLocks noChangeArrowheads="1"/>
          </p:cNvSpPr>
          <p:nvPr/>
        </p:nvSpPr>
        <p:spPr bwMode="auto">
          <a:xfrm>
            <a:off x="6553200" y="5105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838200" y="5562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2766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5720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58674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1524000" y="5257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10058400" imgH="11277600" progId="Equation.3">
                  <p:embed/>
                </p:oleObj>
              </mc:Choice>
              <mc:Fallback>
                <p:oleObj name="Equation" r:id="rId5" imgW="10058400" imgH="11277600" progId="Equation.3">
                  <p:embed/>
                  <p:pic>
                    <p:nvPicPr>
                      <p:cNvPr id="471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9" name="Oval 15"/>
          <p:cNvSpPr>
            <a:spLocks noChangeArrowheads="1"/>
          </p:cNvSpPr>
          <p:nvPr/>
        </p:nvSpPr>
        <p:spPr bwMode="auto">
          <a:xfrm>
            <a:off x="27432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2857500" y="52578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8229600" imgH="11277600" progId="Equation.3">
                  <p:embed/>
                </p:oleObj>
              </mc:Choice>
              <mc:Fallback>
                <p:oleObj name="Equation" r:id="rId7" imgW="8229600" imgH="11277600" progId="Equation.3">
                  <p:embed/>
                  <p:pic>
                    <p:nvPicPr>
                      <p:cNvPr id="471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2578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4127500" y="5257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4712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5257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5422900" y="5257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1" imgW="9448800" imgH="11277600" progId="Equation.3">
                  <p:embed/>
                </p:oleObj>
              </mc:Choice>
              <mc:Fallback>
                <p:oleObj name="Equation" r:id="rId11" imgW="9448800" imgH="11277600" progId="Equation.3">
                  <p:embed/>
                  <p:pic>
                    <p:nvPicPr>
                      <p:cNvPr id="471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257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6781800" y="5257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4712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257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Line 20"/>
          <p:cNvSpPr>
            <a:spLocks noChangeShapeType="1"/>
          </p:cNvSpPr>
          <p:nvPr/>
        </p:nvSpPr>
        <p:spPr bwMode="auto">
          <a:xfrm>
            <a:off x="19812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5" name="Object 21"/>
          <p:cNvGraphicFramePr>
            <a:graphicFrameLocks noChangeAspect="1"/>
          </p:cNvGraphicFramePr>
          <p:nvPr/>
        </p:nvGraphicFramePr>
        <p:xfrm>
          <a:off x="2209800" y="5257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4712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257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6" name="Object 22"/>
          <p:cNvGraphicFramePr>
            <a:graphicFrameLocks noChangeAspect="1"/>
          </p:cNvGraphicFramePr>
          <p:nvPr/>
        </p:nvGraphicFramePr>
        <p:xfrm>
          <a:off x="3505200" y="5181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4712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181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7" name="Object 23"/>
          <p:cNvGraphicFramePr>
            <a:graphicFrameLocks noChangeAspect="1"/>
          </p:cNvGraphicFramePr>
          <p:nvPr/>
        </p:nvGraphicFramePr>
        <p:xfrm>
          <a:off x="4800600" y="5181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4712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181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8" name="Object 24"/>
          <p:cNvGraphicFramePr>
            <a:graphicFrameLocks noChangeAspect="1"/>
          </p:cNvGraphicFramePr>
          <p:nvPr/>
        </p:nvGraphicFramePr>
        <p:xfrm>
          <a:off x="6096000" y="5257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4712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257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6108700" y="3975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31" name="Object 27"/>
          <p:cNvGraphicFramePr>
            <a:graphicFrameLocks noChangeAspect="1"/>
          </p:cNvGraphicFramePr>
          <p:nvPr/>
        </p:nvGraphicFramePr>
        <p:xfrm>
          <a:off x="6184900" y="39751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21" imgW="9753600" imgH="11277600" progId="Equation.3">
                  <p:embed/>
                </p:oleObj>
              </mc:Choice>
              <mc:Fallback>
                <p:oleObj name="Equation" r:id="rId21" imgW="9753600" imgH="11277600" progId="Equation.3">
                  <p:embed/>
                  <p:pic>
                    <p:nvPicPr>
                      <p:cNvPr id="4713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39751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32" name="Object 28"/>
          <p:cNvGraphicFramePr>
            <a:graphicFrameLocks noChangeAspect="1"/>
          </p:cNvGraphicFramePr>
          <p:nvPr/>
        </p:nvGraphicFramePr>
        <p:xfrm>
          <a:off x="3048000" y="4800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4713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00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33" name="Object 29"/>
          <p:cNvGraphicFramePr>
            <a:graphicFrameLocks noChangeAspect="1"/>
          </p:cNvGraphicFramePr>
          <p:nvPr/>
        </p:nvGraphicFramePr>
        <p:xfrm>
          <a:off x="42672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24" imgW="6400800" imgH="6705600" progId="Equation.3">
                  <p:embed/>
                </p:oleObj>
              </mc:Choice>
              <mc:Fallback>
                <p:oleObj name="Equation" r:id="rId24" imgW="6400800" imgH="6705600" progId="Equation.3">
                  <p:embed/>
                  <p:pic>
                    <p:nvPicPr>
                      <p:cNvPr id="471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34" name="Object 30"/>
          <p:cNvGraphicFramePr>
            <a:graphicFrameLocks noChangeAspect="1"/>
          </p:cNvGraphicFramePr>
          <p:nvPr/>
        </p:nvGraphicFramePr>
        <p:xfrm>
          <a:off x="5562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471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35" name="Object 31"/>
          <p:cNvGraphicFramePr>
            <a:graphicFrameLocks noChangeAspect="1"/>
          </p:cNvGraphicFramePr>
          <p:nvPr/>
        </p:nvGraphicFramePr>
        <p:xfrm>
          <a:off x="1676400" y="4724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26" imgW="6705600" imgH="9144000" progId="Equation.3">
                  <p:embed/>
                </p:oleObj>
              </mc:Choice>
              <mc:Fallback>
                <p:oleObj name="Equation" r:id="rId26" imgW="6705600" imgH="9144000" progId="Equation.3">
                  <p:embed/>
                  <p:pic>
                    <p:nvPicPr>
                      <p:cNvPr id="4713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724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36" name="Freeform 32"/>
          <p:cNvSpPr>
            <a:spLocks/>
          </p:cNvSpPr>
          <p:nvPr/>
        </p:nvSpPr>
        <p:spPr bwMode="auto">
          <a:xfrm>
            <a:off x="5943600" y="3200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37" name="Object 33"/>
          <p:cNvGraphicFramePr>
            <a:graphicFrameLocks noChangeAspect="1"/>
          </p:cNvGraphicFramePr>
          <p:nvPr/>
        </p:nvGraphicFramePr>
        <p:xfrm>
          <a:off x="5956300" y="27559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27" imgW="16154400" imgH="10668000" progId="Equation.3">
                  <p:embed/>
                </p:oleObj>
              </mc:Choice>
              <mc:Fallback>
                <p:oleObj name="Equation" r:id="rId27" imgW="16154400" imgH="10668000" progId="Equation.3">
                  <p:embed/>
                  <p:pic>
                    <p:nvPicPr>
                      <p:cNvPr id="4713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7559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38" name="Line 34"/>
          <p:cNvSpPr>
            <a:spLocks noChangeShapeType="1"/>
          </p:cNvSpPr>
          <p:nvPr/>
        </p:nvSpPr>
        <p:spPr bwMode="auto">
          <a:xfrm flipV="1">
            <a:off x="5715000" y="4495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39" name="Freeform 35"/>
          <p:cNvSpPr>
            <a:spLocks/>
          </p:cNvSpPr>
          <p:nvPr/>
        </p:nvSpPr>
        <p:spPr bwMode="auto">
          <a:xfrm>
            <a:off x="4419600" y="4343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0" name="Freeform 36"/>
          <p:cNvSpPr>
            <a:spLocks/>
          </p:cNvSpPr>
          <p:nvPr/>
        </p:nvSpPr>
        <p:spPr bwMode="auto">
          <a:xfrm>
            <a:off x="3124200" y="4152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1" name="Freeform 37"/>
          <p:cNvSpPr>
            <a:spLocks/>
          </p:cNvSpPr>
          <p:nvPr/>
        </p:nvSpPr>
        <p:spPr bwMode="auto">
          <a:xfrm>
            <a:off x="1828800" y="3530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43" name="Object 39"/>
          <p:cNvGraphicFramePr>
            <a:graphicFrameLocks noChangeAspect="1"/>
          </p:cNvGraphicFramePr>
          <p:nvPr/>
        </p:nvGraphicFramePr>
        <p:xfrm>
          <a:off x="1071538" y="1785926"/>
          <a:ext cx="49657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29" imgW="119176800" imgH="14020800" progId="Equation.3">
                  <p:embed/>
                </p:oleObj>
              </mc:Choice>
              <mc:Fallback>
                <p:oleObj name="Equation" r:id="rId29" imgW="119176800" imgH="14020800" progId="Equation.3">
                  <p:embed/>
                  <p:pic>
                    <p:nvPicPr>
                      <p:cNvPr id="47143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785926"/>
                        <a:ext cx="49657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495800"/>
            <a:ext cx="900113" cy="609600"/>
            <a:chOff x="4224" y="1824"/>
            <a:chExt cx="567" cy="384"/>
          </a:xfrm>
        </p:grpSpPr>
        <p:graphicFrame>
          <p:nvGraphicFramePr>
            <p:cNvPr id="47145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Equation" r:id="rId31" imgW="16154400" imgH="10668000" progId="Equation.3">
                    <p:embed/>
                  </p:oleObj>
                </mc:Choice>
                <mc:Fallback>
                  <p:oleObj name="Equation" r:id="rId31" imgW="16154400" imgH="10668000" progId="Equation.3">
                    <p:embed/>
                    <p:pic>
                      <p:nvPicPr>
                        <p:cNvPr id="47145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46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2619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6720" y="568631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49042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RE to DFA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1680" y="2996952"/>
            <a:ext cx="5760640" cy="604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0070C0"/>
                </a:solidFill>
              </a:rPr>
              <a:t>(0 + 1)*(00 + 11)(0 + 1)*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62410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014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3402140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717032"/>
            <a:ext cx="8153400" cy="990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DFA corresponding to given 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98831"/>
            <a:ext cx="8101201" cy="3007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25629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57673"/>
            <a:ext cx="8153400" cy="464096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Find DFA from given 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406423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0070C0"/>
                </a:solidFill>
              </a:rPr>
              <a:t>10 + (0 + 11)0*1</a:t>
            </a:r>
          </a:p>
          <a:p>
            <a:pPr marL="0" indent="0">
              <a:buNone/>
            </a:pPr>
            <a:endParaRPr lang="en-IN" sz="35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9769"/>
          <a:stretch/>
        </p:blipFill>
        <p:spPr>
          <a:xfrm>
            <a:off x="882153" y="2185009"/>
            <a:ext cx="5005201" cy="9815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99592" y="1345895"/>
            <a:ext cx="5131765" cy="689922"/>
            <a:chOff x="899592" y="2599178"/>
            <a:chExt cx="5131765" cy="689922"/>
          </a:xfrm>
        </p:grpSpPr>
        <p:sp>
          <p:nvSpPr>
            <p:cNvPr id="6" name="Oval 5"/>
            <p:cNvSpPr/>
            <p:nvPr/>
          </p:nvSpPr>
          <p:spPr>
            <a:xfrm>
              <a:off x="1475656" y="2636912"/>
              <a:ext cx="576064" cy="64807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5656" y="278092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q0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384518" y="2641028"/>
              <a:ext cx="576064" cy="64807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97692" y="2733574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qf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340091" y="2599178"/>
              <a:ext cx="691266" cy="6858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99592" y="2924944"/>
              <a:ext cx="5760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10" idx="2"/>
            </p:cNvCxnSpPr>
            <p:nvPr/>
          </p:nvCxnSpPr>
          <p:spPr>
            <a:xfrm flipV="1">
              <a:off x="2051720" y="2942081"/>
              <a:ext cx="3288371" cy="23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79884"/>
            <a:ext cx="6424201" cy="2871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520" y="188640"/>
            <a:ext cx="7843201" cy="379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7744" y="45811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DFA as per the given 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7048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Find DFA of a*(</a:t>
            </a:r>
            <a:r>
              <a:rPr lang="en-IN" dirty="0" err="1">
                <a:solidFill>
                  <a:srgbClr val="FF0000"/>
                </a:solidFill>
              </a:rPr>
              <a:t>ba</a:t>
            </a:r>
            <a:r>
              <a:rPr lang="en-IN" dirty="0">
                <a:solidFill>
                  <a:srgbClr val="FF0000"/>
                </a:solidFill>
              </a:rPr>
              <a:t>*)*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72816"/>
            <a:ext cx="3871504" cy="287069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36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60811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Pumping lemma for Regular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412776"/>
            <a:ext cx="8964488" cy="53285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002060"/>
                </a:solidFill>
              </a:rPr>
              <a:t>Statement:</a:t>
            </a:r>
          </a:p>
          <a:p>
            <a:pPr marL="0" indent="0" algn="just">
              <a:buNone/>
            </a:pPr>
            <a:r>
              <a:rPr lang="en-US" sz="3500" dirty="0">
                <a:solidFill>
                  <a:srgbClr val="C00000"/>
                </a:solidFill>
              </a:rPr>
              <a:t>Let </a:t>
            </a:r>
            <a:r>
              <a:rPr lang="en-US" sz="3500" i="1" dirty="0">
                <a:solidFill>
                  <a:srgbClr val="C00000"/>
                </a:solidFill>
              </a:rPr>
              <a:t>M </a:t>
            </a:r>
            <a:r>
              <a:rPr lang="en-US" sz="3500" dirty="0">
                <a:solidFill>
                  <a:srgbClr val="C00000"/>
                </a:solidFill>
              </a:rPr>
              <a:t>= 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(</a:t>
            </a:r>
            <a:r>
              <a:rPr lang="en-US" sz="3500" b="1" i="1" dirty="0">
                <a:solidFill>
                  <a:srgbClr val="C00000"/>
                </a:solidFill>
                <a:latin typeface="Garamond" pitchFamily="18" charset="0"/>
              </a:rPr>
              <a:t>Q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dirty="0">
                <a:solidFill>
                  <a:srgbClr val="C00000"/>
                </a:solidFill>
                <a:latin typeface="Symbol" pitchFamily="18" charset="2"/>
              </a:rPr>
              <a:t>S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dirty="0">
                <a:solidFill>
                  <a:srgbClr val="C00000"/>
                </a:solidFill>
                <a:latin typeface="Symbol" pitchFamily="18" charset="2"/>
              </a:rPr>
              <a:t>d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q</a:t>
            </a:r>
            <a:r>
              <a:rPr lang="en-US" sz="3500" b="1" baseline="-25000" dirty="0">
                <a:solidFill>
                  <a:srgbClr val="C00000"/>
                </a:solidFill>
                <a:latin typeface="Garamond" pitchFamily="18" charset="0"/>
              </a:rPr>
              <a:t>0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i="1" dirty="0">
                <a:solidFill>
                  <a:srgbClr val="C00000"/>
                </a:solidFill>
                <a:latin typeface="Garamond" pitchFamily="18" charset="0"/>
              </a:rPr>
              <a:t>F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)</a:t>
            </a:r>
            <a:r>
              <a:rPr lang="en-US" sz="3500" b="1" dirty="0">
                <a:solidFill>
                  <a:srgbClr val="C00000"/>
                </a:solidFill>
              </a:rPr>
              <a:t> </a:t>
            </a:r>
            <a:r>
              <a:rPr lang="en-US" sz="3500" dirty="0">
                <a:solidFill>
                  <a:srgbClr val="C00000"/>
                </a:solidFill>
              </a:rPr>
              <a:t>be a finite automaton with n states. Let </a:t>
            </a:r>
            <a:r>
              <a:rPr lang="en-US" sz="3500" i="1" dirty="0">
                <a:solidFill>
                  <a:srgbClr val="C00000"/>
                </a:solidFill>
              </a:rPr>
              <a:t>L </a:t>
            </a:r>
            <a:r>
              <a:rPr lang="en-US" sz="3500" dirty="0">
                <a:solidFill>
                  <a:srgbClr val="C00000"/>
                </a:solidFill>
              </a:rPr>
              <a:t>be the regular set accepted by </a:t>
            </a:r>
            <a:r>
              <a:rPr lang="en-US" sz="3500" i="1" dirty="0">
                <a:solidFill>
                  <a:srgbClr val="C00000"/>
                </a:solidFill>
              </a:rPr>
              <a:t>M. </a:t>
            </a:r>
            <a:r>
              <a:rPr lang="en-US" sz="3500" dirty="0">
                <a:solidFill>
                  <a:srgbClr val="C00000"/>
                </a:solidFill>
              </a:rPr>
              <a:t>Let w </a:t>
            </a:r>
            <a:r>
              <a:rPr lang="en-US" sz="3600" dirty="0">
                <a:solidFill>
                  <a:srgbClr val="C00000"/>
                </a:solidFill>
              </a:rPr>
              <a:t>∈ </a:t>
            </a:r>
            <a:r>
              <a:rPr lang="en-US" sz="3500" i="1" dirty="0">
                <a:solidFill>
                  <a:srgbClr val="C00000"/>
                </a:solidFill>
              </a:rPr>
              <a:t>L and </a:t>
            </a:r>
            <a:r>
              <a:rPr lang="en-US" sz="3500" dirty="0">
                <a:solidFill>
                  <a:srgbClr val="C00000"/>
                </a:solidFill>
              </a:rPr>
              <a:t>|w|≥ m. If </a:t>
            </a:r>
            <a:r>
              <a:rPr lang="en-US" sz="3500" i="1" dirty="0">
                <a:solidFill>
                  <a:srgbClr val="C00000"/>
                </a:solidFill>
              </a:rPr>
              <a:t>m </a:t>
            </a:r>
            <a:r>
              <a:rPr lang="en-US" sz="3500" dirty="0">
                <a:solidFill>
                  <a:srgbClr val="C00000"/>
                </a:solidFill>
              </a:rPr>
              <a:t>≥n, then there exists </a:t>
            </a:r>
            <a:r>
              <a:rPr lang="en-US" sz="3500" i="1" dirty="0">
                <a:solidFill>
                  <a:srgbClr val="C00000"/>
                </a:solidFill>
              </a:rPr>
              <a:t>x, y, z </a:t>
            </a:r>
            <a:r>
              <a:rPr lang="en-US" sz="3500" dirty="0">
                <a:solidFill>
                  <a:srgbClr val="C00000"/>
                </a:solidFill>
              </a:rPr>
              <a:t>such that </a:t>
            </a:r>
            <a:r>
              <a:rPr lang="en-US" sz="3500" i="1" dirty="0">
                <a:solidFill>
                  <a:srgbClr val="C00000"/>
                </a:solidFill>
              </a:rPr>
              <a:t>w=xyz,  y≠</a:t>
            </a:r>
            <a:r>
              <a:rPr lang="en-IN" sz="3500" dirty="0">
                <a:solidFill>
                  <a:srgbClr val="C00000"/>
                </a:solidFill>
              </a:rPr>
              <a:t> ^, </a:t>
            </a:r>
            <a:r>
              <a:rPr lang="en-US" sz="3500" dirty="0">
                <a:solidFill>
                  <a:srgbClr val="C00000"/>
                </a:solidFill>
              </a:rPr>
              <a:t>and </a:t>
            </a:r>
            <a:r>
              <a:rPr lang="en-IN" sz="3500" b="1" dirty="0" err="1">
                <a:solidFill>
                  <a:srgbClr val="C00000"/>
                </a:solidFill>
              </a:rPr>
              <a:t>xy</a:t>
            </a:r>
            <a:r>
              <a:rPr lang="en-IN" sz="3500" b="1" baseline="30000" dirty="0" err="1">
                <a:solidFill>
                  <a:srgbClr val="C00000"/>
                </a:solidFill>
              </a:rPr>
              <a:t>i</a:t>
            </a:r>
            <a:r>
              <a:rPr lang="en-IN" sz="3500" b="1" dirty="0" err="1">
                <a:solidFill>
                  <a:srgbClr val="C00000"/>
                </a:solidFill>
              </a:rPr>
              <a:t>z</a:t>
            </a:r>
            <a:r>
              <a:rPr lang="en-IN" sz="3500" b="1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∈</a:t>
            </a:r>
            <a:r>
              <a:rPr lang="en-US" sz="3500" dirty="0">
                <a:solidFill>
                  <a:srgbClr val="C00000"/>
                </a:solidFill>
              </a:rPr>
              <a:t> </a:t>
            </a:r>
            <a:r>
              <a:rPr lang="en-US" sz="3500" i="1" dirty="0">
                <a:solidFill>
                  <a:srgbClr val="C00000"/>
                </a:solidFill>
              </a:rPr>
              <a:t>L </a:t>
            </a:r>
            <a:r>
              <a:rPr lang="en-US" sz="3500" dirty="0">
                <a:solidFill>
                  <a:srgbClr val="C00000"/>
                </a:solidFill>
              </a:rPr>
              <a:t>for each </a:t>
            </a:r>
            <a:r>
              <a:rPr lang="en-US" sz="3500" dirty="0" err="1">
                <a:solidFill>
                  <a:srgbClr val="C00000"/>
                </a:solidFill>
              </a:rPr>
              <a:t>i</a:t>
            </a:r>
            <a:r>
              <a:rPr lang="en-US" sz="3500" dirty="0">
                <a:solidFill>
                  <a:srgbClr val="C00000"/>
                </a:solidFill>
              </a:rPr>
              <a:t> ≥0.</a:t>
            </a:r>
          </a:p>
          <a:p>
            <a:pPr marL="0" indent="0" algn="just">
              <a:buNone/>
            </a:pPr>
            <a:endParaRPr lang="en-US" sz="2700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US" sz="2700" dirty="0">
                <a:solidFill>
                  <a:srgbClr val="00B0F0"/>
                </a:solidFill>
              </a:rPr>
              <a:t>*Pumping</a:t>
            </a:r>
            <a:r>
              <a:rPr lang="en-US" sz="2700" dirty="0"/>
              <a:t> Repeating a section of the string an arbitrary number of times (≥0), with the resulting string remaining in the language.</a:t>
            </a:r>
            <a:endParaRPr lang="en-US" sz="2700" dirty="0">
              <a:solidFill>
                <a:srgbClr val="C00000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5384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784976" cy="49971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500" dirty="0"/>
              <a:t>If L is a Regular Language, then there is a number p (the pumping length) where if w is any string in L of length at least p, then w may be divided into </a:t>
            </a:r>
            <a:r>
              <a:rPr lang="en-US" sz="3500" dirty="0">
                <a:solidFill>
                  <a:srgbClr val="0070C0"/>
                </a:solidFill>
              </a:rPr>
              <a:t>3 pieces</a:t>
            </a:r>
            <a:r>
              <a:rPr lang="en-US" sz="3500" dirty="0"/>
              <a:t>, w</a:t>
            </a:r>
            <a:r>
              <a:rPr lang="en-US" sz="3500" dirty="0">
                <a:solidFill>
                  <a:srgbClr val="0070C0"/>
                </a:solidFill>
              </a:rPr>
              <a:t>= xyz</a:t>
            </a:r>
            <a:r>
              <a:rPr lang="en-US" sz="3500" dirty="0"/>
              <a:t>, satisfying the following conditions: </a:t>
            </a:r>
          </a:p>
          <a:p>
            <a:pPr marL="0" indent="0" algn="just">
              <a:buNone/>
            </a:pPr>
            <a:r>
              <a:rPr lang="en-US" sz="3500" dirty="0"/>
              <a:t>   </a:t>
            </a:r>
            <a:r>
              <a:rPr lang="en-US" sz="3500" dirty="0">
                <a:solidFill>
                  <a:srgbClr val="C00000"/>
                </a:solidFill>
              </a:rPr>
              <a:t>a. For each </a:t>
            </a:r>
            <a:r>
              <a:rPr lang="en-US" sz="3500" dirty="0" err="1">
                <a:solidFill>
                  <a:srgbClr val="C00000"/>
                </a:solidFill>
              </a:rPr>
              <a:t>i</a:t>
            </a:r>
            <a:r>
              <a:rPr lang="en-US" sz="3500" dirty="0">
                <a:solidFill>
                  <a:srgbClr val="C00000"/>
                </a:solidFill>
              </a:rPr>
              <a:t> ≥ 0, </a:t>
            </a:r>
            <a:r>
              <a:rPr lang="en-IN" sz="3500" b="1" dirty="0" err="1">
                <a:solidFill>
                  <a:srgbClr val="C00000"/>
                </a:solidFill>
              </a:rPr>
              <a:t>xy</a:t>
            </a:r>
            <a:r>
              <a:rPr lang="en-IN" sz="3500" b="1" baseline="30000" dirty="0" err="1">
                <a:solidFill>
                  <a:srgbClr val="C00000"/>
                </a:solidFill>
              </a:rPr>
              <a:t>i</a:t>
            </a:r>
            <a:r>
              <a:rPr lang="en-IN" sz="3500" b="1" dirty="0" err="1">
                <a:solidFill>
                  <a:srgbClr val="C00000"/>
                </a:solidFill>
              </a:rPr>
              <a:t>z</a:t>
            </a:r>
            <a:r>
              <a:rPr lang="en-IN" sz="3500" b="1" dirty="0">
                <a:solidFill>
                  <a:srgbClr val="C00000"/>
                </a:solidFill>
              </a:rPr>
              <a:t> </a:t>
            </a:r>
            <a:r>
              <a:rPr lang="en-US" sz="3500">
                <a:solidFill>
                  <a:srgbClr val="C00000"/>
                </a:solidFill>
              </a:rPr>
              <a:t>∈ L, </a:t>
            </a:r>
            <a:endParaRPr lang="en-US" sz="3500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sz="3500" dirty="0">
                <a:solidFill>
                  <a:srgbClr val="C00000"/>
                </a:solidFill>
              </a:rPr>
              <a:t>   b. |y| &gt; 0, and </a:t>
            </a:r>
          </a:p>
          <a:p>
            <a:pPr marL="0" indent="0" algn="just">
              <a:buNone/>
            </a:pPr>
            <a:r>
              <a:rPr lang="en-US" sz="3500" dirty="0">
                <a:solidFill>
                  <a:srgbClr val="C00000"/>
                </a:solidFill>
              </a:rPr>
              <a:t>   c. |</a:t>
            </a:r>
            <a:r>
              <a:rPr lang="en-US" sz="3500" dirty="0" err="1">
                <a:solidFill>
                  <a:srgbClr val="C00000"/>
                </a:solidFill>
              </a:rPr>
              <a:t>xy</a:t>
            </a:r>
            <a:r>
              <a:rPr lang="en-US" sz="3500" dirty="0">
                <a:solidFill>
                  <a:srgbClr val="C00000"/>
                </a:solidFill>
              </a:rPr>
              <a:t>| ≤ p.</a:t>
            </a:r>
            <a:endParaRPr lang="en-IN" sz="3500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23485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Proof: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4928" y="1485803"/>
            <a:ext cx="8964488" cy="4495800"/>
          </a:xfrm>
        </p:spPr>
        <p:txBody>
          <a:bodyPr/>
          <a:lstStyle/>
          <a:p>
            <a:r>
              <a:rPr lang="en-IN" dirty="0"/>
              <a:t>Let w=a</a:t>
            </a:r>
            <a:r>
              <a:rPr lang="en-IN" sz="1600" dirty="0"/>
              <a:t>1</a:t>
            </a:r>
            <a:r>
              <a:rPr lang="en-IN" dirty="0"/>
              <a:t>,a</a:t>
            </a:r>
            <a:r>
              <a:rPr lang="en-IN" sz="1800" dirty="0"/>
              <a:t>2</a:t>
            </a:r>
            <a:r>
              <a:rPr lang="en-IN" dirty="0"/>
              <a:t>,…..a</a:t>
            </a:r>
            <a:r>
              <a:rPr lang="en-IN" sz="1800" dirty="0"/>
              <a:t>m</a:t>
            </a:r>
            <a:r>
              <a:rPr lang="en-IN" dirty="0"/>
              <a:t>, </a:t>
            </a:r>
            <a:r>
              <a:rPr lang="en-IN" dirty="0" err="1"/>
              <a:t>m≥n</a:t>
            </a:r>
            <a:endParaRPr lang="en-IN" dirty="0"/>
          </a:p>
          <a:p>
            <a:r>
              <a:rPr lang="en-US" sz="3200" b="1" dirty="0">
                <a:solidFill>
                  <a:srgbClr val="C00000"/>
                </a:solidFill>
                <a:latin typeface="Symbol" pitchFamily="18" charset="2"/>
              </a:rPr>
              <a:t>d(</a:t>
            </a:r>
            <a:r>
              <a:rPr lang="en-US" b="1" dirty="0"/>
              <a:t>q</a:t>
            </a:r>
            <a:r>
              <a:rPr lang="en-US" sz="1800" b="1" dirty="0"/>
              <a:t>0</a:t>
            </a:r>
            <a:r>
              <a:rPr lang="en-US" b="1" dirty="0"/>
              <a:t>,a</a:t>
            </a:r>
            <a:r>
              <a:rPr lang="en-US" sz="1800" b="1" dirty="0"/>
              <a:t>1</a:t>
            </a:r>
            <a:r>
              <a:rPr lang="en-US" b="1" dirty="0"/>
              <a:t>,a</a:t>
            </a:r>
            <a:r>
              <a:rPr lang="en-US" sz="2000" b="1" dirty="0"/>
              <a:t>2</a:t>
            </a:r>
            <a:r>
              <a:rPr lang="en-US" b="1" dirty="0"/>
              <a:t>,a</a:t>
            </a:r>
            <a:r>
              <a:rPr lang="en-US" sz="1800" b="1" dirty="0"/>
              <a:t>3</a:t>
            </a:r>
            <a:r>
              <a:rPr lang="en-US" b="1" dirty="0"/>
              <a:t>….</a:t>
            </a:r>
            <a:r>
              <a:rPr lang="en-US" b="1" dirty="0" err="1"/>
              <a:t>a</a:t>
            </a:r>
            <a:r>
              <a:rPr lang="en-US" sz="1600" b="1" dirty="0" err="1"/>
              <a:t>i</a:t>
            </a:r>
            <a:r>
              <a:rPr lang="en-US" b="1" dirty="0"/>
              <a:t>)=q</a:t>
            </a:r>
            <a:r>
              <a:rPr lang="en-US" sz="1600" b="1" dirty="0"/>
              <a:t>i</a:t>
            </a:r>
            <a:r>
              <a:rPr lang="en-US" b="1" dirty="0"/>
              <a:t> for </a:t>
            </a:r>
            <a:r>
              <a:rPr lang="en-US" b="1" dirty="0" err="1"/>
              <a:t>i</a:t>
            </a:r>
            <a:r>
              <a:rPr lang="en-US" b="1" dirty="0"/>
              <a:t>=1,2,3,…..,m</a:t>
            </a:r>
            <a:endParaRPr lang="en-IN" dirty="0"/>
          </a:p>
          <a:p>
            <a:r>
              <a:rPr lang="en-IN" dirty="0"/>
              <a:t>Q={</a:t>
            </a:r>
            <a:r>
              <a:rPr lang="en-US" b="1" dirty="0"/>
              <a:t>q</a:t>
            </a:r>
            <a:r>
              <a:rPr lang="en-US" sz="1800" b="1" dirty="0"/>
              <a:t>0</a:t>
            </a:r>
            <a:r>
              <a:rPr lang="en-US" b="1" dirty="0"/>
              <a:t>,q</a:t>
            </a:r>
            <a:r>
              <a:rPr lang="en-US" sz="1800" b="1" dirty="0"/>
              <a:t>1</a:t>
            </a:r>
            <a:r>
              <a:rPr lang="en-US" b="1" dirty="0"/>
              <a:t>, q</a:t>
            </a:r>
            <a:r>
              <a:rPr lang="en-US" sz="1800" b="1" dirty="0"/>
              <a:t>2, </a:t>
            </a:r>
            <a:r>
              <a:rPr lang="en-US" b="1" dirty="0"/>
              <a:t>….. </a:t>
            </a:r>
            <a:r>
              <a:rPr lang="en-US" b="1" dirty="0" err="1"/>
              <a:t>q</a:t>
            </a:r>
            <a:r>
              <a:rPr lang="en-US" sz="1800" b="1" dirty="0" err="1"/>
              <a:t>m</a:t>
            </a:r>
            <a:r>
              <a:rPr lang="en-IN" dirty="0"/>
              <a:t>}</a:t>
            </a:r>
          </a:p>
          <a:p>
            <a:r>
              <a:rPr lang="en-IN" dirty="0"/>
              <a:t>Q is the sequence of states in the path with path value w=</a:t>
            </a:r>
            <a:r>
              <a:rPr lang="en-US" b="1" dirty="0"/>
              <a:t>a</a:t>
            </a:r>
            <a:r>
              <a:rPr lang="en-US" sz="1800" b="1" dirty="0"/>
              <a:t>1</a:t>
            </a:r>
            <a:r>
              <a:rPr lang="en-US" b="1" dirty="0"/>
              <a:t>,a</a:t>
            </a:r>
            <a:r>
              <a:rPr lang="en-US" sz="2000" b="1" dirty="0"/>
              <a:t>2</a:t>
            </a:r>
            <a:r>
              <a:rPr lang="en-US" b="1" dirty="0"/>
              <a:t>,a</a:t>
            </a:r>
            <a:r>
              <a:rPr lang="en-US" sz="1800" b="1" dirty="0"/>
              <a:t>3</a:t>
            </a:r>
            <a:r>
              <a:rPr lang="en-US" b="1" dirty="0"/>
              <a:t>….a</a:t>
            </a:r>
            <a:r>
              <a:rPr lang="en-US" sz="1600" b="1" dirty="0"/>
              <a:t>m. </a:t>
            </a:r>
            <a:r>
              <a:rPr lang="en-US" sz="2400" dirty="0"/>
              <a:t>As there are only n distinct states, at least two states in Q must </a:t>
            </a:r>
            <a:r>
              <a:rPr lang="en-US" sz="2400" dirty="0" err="1"/>
              <a:t>concide</a:t>
            </a:r>
            <a:r>
              <a:rPr lang="en-US" sz="2400" dirty="0"/>
              <a:t>. Among various pair of repeated states, we take the first pair. Let take them as</a:t>
            </a:r>
            <a:r>
              <a:rPr lang="en-US" sz="2400" b="1" dirty="0"/>
              <a:t> </a:t>
            </a:r>
            <a:r>
              <a:rPr lang="en-US" b="1" dirty="0" err="1"/>
              <a:t>q</a:t>
            </a:r>
            <a:r>
              <a:rPr lang="en-US" sz="1800" b="1" dirty="0" err="1"/>
              <a:t>j</a:t>
            </a:r>
            <a:r>
              <a:rPr lang="en-US" sz="1800" b="1" dirty="0"/>
              <a:t> </a:t>
            </a:r>
            <a:r>
              <a:rPr lang="en-US" sz="2400" dirty="0"/>
              <a:t>and</a:t>
            </a:r>
            <a:r>
              <a:rPr lang="en-US" sz="1800" b="1" dirty="0"/>
              <a:t> </a:t>
            </a:r>
            <a:r>
              <a:rPr lang="en-US" b="1" dirty="0" err="1"/>
              <a:t>q</a:t>
            </a:r>
            <a:r>
              <a:rPr lang="en-US" sz="1800" b="1" dirty="0" err="1"/>
              <a:t>k</a:t>
            </a:r>
            <a:r>
              <a:rPr lang="en-US" sz="1800" b="1" dirty="0"/>
              <a:t>(</a:t>
            </a:r>
            <a:r>
              <a:rPr lang="en-US" b="1" dirty="0" err="1"/>
              <a:t>q</a:t>
            </a:r>
            <a:r>
              <a:rPr lang="en-US" sz="1800" b="1" dirty="0" err="1"/>
              <a:t>j</a:t>
            </a:r>
            <a:r>
              <a:rPr lang="en-US" sz="1800" b="1" dirty="0"/>
              <a:t>=</a:t>
            </a:r>
            <a:r>
              <a:rPr lang="en-US" b="1" dirty="0"/>
              <a:t> </a:t>
            </a:r>
            <a:r>
              <a:rPr lang="en-US" b="1" dirty="0" err="1"/>
              <a:t>q</a:t>
            </a:r>
            <a:r>
              <a:rPr lang="en-US" sz="1800" b="1" dirty="0" err="1"/>
              <a:t>k</a:t>
            </a:r>
            <a:r>
              <a:rPr lang="en-US" sz="1800" b="1" dirty="0"/>
              <a:t>). </a:t>
            </a:r>
            <a:r>
              <a:rPr lang="en-US" sz="2400" dirty="0"/>
              <a:t>J and k satisfy the condition 0≤j&lt;</a:t>
            </a:r>
            <a:r>
              <a:rPr lang="en-US" sz="2400" dirty="0" err="1"/>
              <a:t>k≤n</a:t>
            </a:r>
            <a:r>
              <a:rPr lang="en-US" sz="2400" dirty="0"/>
              <a:t>.</a:t>
            </a:r>
          </a:p>
          <a:p>
            <a:endParaRPr lang="en-IN" sz="2400" b="1" dirty="0"/>
          </a:p>
          <a:p>
            <a:endParaRPr lang="en-I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006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Initial State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3929058" y="428604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3" imgW="11582400" imgH="14020800" progId="Equation.3">
                  <p:embed/>
                </p:oleObj>
              </mc:Choice>
              <mc:Fallback>
                <p:oleObj name="Equation" r:id="rId3" imgW="11582400" imgH="14020800" progId="Equation.3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58" y="428604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447800" y="4876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4038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53340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705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6553200" y="4724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838200" y="51816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2766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5720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58674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5"/>
          <p:cNvSpPr>
            <a:spLocks noChangeArrowheads="1"/>
          </p:cNvSpPr>
          <p:nvPr/>
        </p:nvSpPr>
        <p:spPr bwMode="auto">
          <a:xfrm>
            <a:off x="27432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2857500" y="48768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8229600" imgH="11277600" progId="Equation.3">
                  <p:embed/>
                </p:oleObj>
              </mc:Choice>
              <mc:Fallback>
                <p:oleObj name="Equation" r:id="rId5" imgW="8229600" imgH="11277600" progId="Equation.3">
                  <p:embed/>
                  <p:pic>
                    <p:nvPicPr>
                      <p:cNvPr id="491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8768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/>
        </p:nvGraphicFramePr>
        <p:xfrm>
          <a:off x="4127500" y="4876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491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4876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/>
        </p:nvGraphicFramePr>
        <p:xfrm>
          <a:off x="5422900" y="4876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4917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4876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1" name="Object 19"/>
          <p:cNvGraphicFramePr>
            <a:graphicFrameLocks noChangeAspect="1"/>
          </p:cNvGraphicFramePr>
          <p:nvPr/>
        </p:nvGraphicFramePr>
        <p:xfrm>
          <a:off x="6781800" y="4876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11" imgW="10058400" imgH="11277600" progId="Equation.3">
                  <p:embed/>
                </p:oleObj>
              </mc:Choice>
              <mc:Fallback>
                <p:oleObj name="Equation" r:id="rId11" imgW="10058400" imgH="11277600" progId="Equation.3">
                  <p:embed/>
                  <p:pic>
                    <p:nvPicPr>
                      <p:cNvPr id="4917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76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2" name="Line 20"/>
          <p:cNvSpPr>
            <a:spLocks noChangeShapeType="1"/>
          </p:cNvSpPr>
          <p:nvPr/>
        </p:nvSpPr>
        <p:spPr bwMode="auto">
          <a:xfrm>
            <a:off x="19812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3" name="Object 21"/>
          <p:cNvGraphicFramePr>
            <a:graphicFrameLocks noChangeAspect="1"/>
          </p:cNvGraphicFramePr>
          <p:nvPr/>
        </p:nvGraphicFramePr>
        <p:xfrm>
          <a:off x="22098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4917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22"/>
          <p:cNvGraphicFramePr>
            <a:graphicFrameLocks noChangeAspect="1"/>
          </p:cNvGraphicFramePr>
          <p:nvPr/>
        </p:nvGraphicFramePr>
        <p:xfrm>
          <a:off x="35052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4917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23"/>
          <p:cNvGraphicFramePr>
            <a:graphicFrameLocks noChangeAspect="1"/>
          </p:cNvGraphicFramePr>
          <p:nvPr/>
        </p:nvGraphicFramePr>
        <p:xfrm>
          <a:off x="4800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4917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24"/>
          <p:cNvGraphicFramePr>
            <a:graphicFrameLocks noChangeAspect="1"/>
          </p:cNvGraphicFramePr>
          <p:nvPr/>
        </p:nvGraphicFramePr>
        <p:xfrm>
          <a:off x="60960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4917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6108700" y="3594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9" name="Object 27"/>
          <p:cNvGraphicFramePr>
            <a:graphicFrameLocks noChangeAspect="1"/>
          </p:cNvGraphicFramePr>
          <p:nvPr/>
        </p:nvGraphicFramePr>
        <p:xfrm>
          <a:off x="6184900" y="35941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19" imgW="9753600" imgH="11277600" progId="Equation.3">
                  <p:embed/>
                </p:oleObj>
              </mc:Choice>
              <mc:Fallback>
                <p:oleObj name="Equation" r:id="rId19" imgW="9753600" imgH="11277600" progId="Equation.3">
                  <p:embed/>
                  <p:pic>
                    <p:nvPicPr>
                      <p:cNvPr id="4917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35941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0" name="Object 28"/>
          <p:cNvGraphicFramePr>
            <a:graphicFrameLocks noChangeAspect="1"/>
          </p:cNvGraphicFramePr>
          <p:nvPr/>
        </p:nvGraphicFramePr>
        <p:xfrm>
          <a:off x="3048000" y="4419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4918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19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1" name="Object 29"/>
          <p:cNvGraphicFramePr>
            <a:graphicFrameLocks noChangeAspect="1"/>
          </p:cNvGraphicFramePr>
          <p:nvPr/>
        </p:nvGraphicFramePr>
        <p:xfrm>
          <a:off x="42672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4918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2" name="Object 30"/>
          <p:cNvGraphicFramePr>
            <a:graphicFrameLocks noChangeAspect="1"/>
          </p:cNvGraphicFramePr>
          <p:nvPr/>
        </p:nvGraphicFramePr>
        <p:xfrm>
          <a:off x="5562600" y="4419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4918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419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3" name="Object 31"/>
          <p:cNvGraphicFramePr>
            <a:graphicFrameLocks noChangeAspect="1"/>
          </p:cNvGraphicFramePr>
          <p:nvPr/>
        </p:nvGraphicFramePr>
        <p:xfrm>
          <a:off x="1676400" y="4343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4918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4" name="Freeform 32"/>
          <p:cNvSpPr>
            <a:spLocks/>
          </p:cNvSpPr>
          <p:nvPr/>
        </p:nvSpPr>
        <p:spPr bwMode="auto">
          <a:xfrm>
            <a:off x="5943600" y="2819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85" name="Object 33"/>
          <p:cNvGraphicFramePr>
            <a:graphicFrameLocks noChangeAspect="1"/>
          </p:cNvGraphicFramePr>
          <p:nvPr/>
        </p:nvGraphicFramePr>
        <p:xfrm>
          <a:off x="5956300" y="23749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25" imgW="16154400" imgH="10668000" progId="Equation.3">
                  <p:embed/>
                </p:oleObj>
              </mc:Choice>
              <mc:Fallback>
                <p:oleObj name="Equation" r:id="rId25" imgW="16154400" imgH="10668000" progId="Equation.3">
                  <p:embed/>
                  <p:pic>
                    <p:nvPicPr>
                      <p:cNvPr id="4918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3749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6" name="Line 34"/>
          <p:cNvSpPr>
            <a:spLocks noChangeShapeType="1"/>
          </p:cNvSpPr>
          <p:nvPr/>
        </p:nvSpPr>
        <p:spPr bwMode="auto">
          <a:xfrm flipV="1">
            <a:off x="5715000" y="4114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Freeform 35"/>
          <p:cNvSpPr>
            <a:spLocks/>
          </p:cNvSpPr>
          <p:nvPr/>
        </p:nvSpPr>
        <p:spPr bwMode="auto">
          <a:xfrm>
            <a:off x="4419600" y="3962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8" name="Freeform 36"/>
          <p:cNvSpPr>
            <a:spLocks/>
          </p:cNvSpPr>
          <p:nvPr/>
        </p:nvSpPr>
        <p:spPr bwMode="auto">
          <a:xfrm>
            <a:off x="3124200" y="3771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9" name="Freeform 37"/>
          <p:cNvSpPr>
            <a:spLocks/>
          </p:cNvSpPr>
          <p:nvPr/>
        </p:nvSpPr>
        <p:spPr bwMode="auto">
          <a:xfrm>
            <a:off x="1828800" y="3149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1371600" y="5638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553200" y="4114800"/>
            <a:ext cx="900113" cy="609600"/>
            <a:chOff x="4224" y="1824"/>
            <a:chExt cx="567" cy="384"/>
          </a:xfrm>
        </p:grpSpPr>
        <p:graphicFrame>
          <p:nvGraphicFramePr>
            <p:cNvPr id="49192" name="Object 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Equation" r:id="rId27" imgW="16154400" imgH="10668000" progId="Equation.3">
                    <p:embed/>
                  </p:oleObj>
                </mc:Choice>
                <mc:Fallback>
                  <p:oleObj name="Equation" r:id="rId27" imgW="16154400" imgH="10668000" progId="Equation.3">
                    <p:embed/>
                    <p:pic>
                      <p:nvPicPr>
                        <p:cNvPr id="49192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93" name="Line 41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9194" name="Object 42"/>
          <p:cNvGraphicFramePr>
            <a:graphicFrameLocks noChangeAspect="1"/>
          </p:cNvGraphicFramePr>
          <p:nvPr/>
        </p:nvGraphicFramePr>
        <p:xfrm>
          <a:off x="1524000" y="4876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28" imgW="10058400" imgH="11277600" progId="Equation.3">
                  <p:embed/>
                </p:oleObj>
              </mc:Choice>
              <mc:Fallback>
                <p:oleObj name="Equation" r:id="rId28" imgW="10058400" imgH="11277600" progId="Equation.3">
                  <p:embed/>
                  <p:pic>
                    <p:nvPicPr>
                      <p:cNvPr id="4919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876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95536" y="116632"/>
            <a:ext cx="8748464" cy="4495800"/>
          </a:xfrm>
        </p:spPr>
        <p:txBody>
          <a:bodyPr>
            <a:normAutofit/>
          </a:bodyPr>
          <a:lstStyle/>
          <a:p>
            <a:r>
              <a:rPr lang="en-IN" sz="2100" dirty="0"/>
              <a:t>String w can be decomposed into 3-substrings,</a:t>
            </a:r>
          </a:p>
          <a:p>
            <a:r>
              <a:rPr lang="en-IN" sz="2100" dirty="0"/>
              <a:t>x=</a:t>
            </a:r>
            <a:r>
              <a:rPr lang="en-US" sz="2100" b="1" dirty="0"/>
              <a:t>a1,a2,……….</a:t>
            </a:r>
            <a:r>
              <a:rPr lang="en-US" sz="2100" b="1" dirty="0" err="1"/>
              <a:t>aj</a:t>
            </a:r>
            <a:endParaRPr lang="en-US" sz="2100" b="1" dirty="0"/>
          </a:p>
          <a:p>
            <a:r>
              <a:rPr lang="en-US" sz="2100" dirty="0"/>
              <a:t>Y</a:t>
            </a:r>
            <a:r>
              <a:rPr lang="en-US" sz="2100" b="1" dirty="0"/>
              <a:t>=aj+1………...</a:t>
            </a:r>
            <a:r>
              <a:rPr lang="en-US" sz="2100" b="1" dirty="0" err="1"/>
              <a:t>ak</a:t>
            </a:r>
            <a:endParaRPr lang="en-US" sz="2100" b="1" dirty="0"/>
          </a:p>
          <a:p>
            <a:r>
              <a:rPr lang="en-US" sz="2100" dirty="0"/>
              <a:t>Z</a:t>
            </a:r>
            <a:r>
              <a:rPr lang="en-US" sz="2100" b="1" dirty="0"/>
              <a:t>= ak+1…………………… am</a:t>
            </a:r>
            <a:r>
              <a:rPr lang="en-IN" sz="2100" dirty="0"/>
              <a:t> </a:t>
            </a:r>
          </a:p>
          <a:p>
            <a:r>
              <a:rPr lang="en-IN" sz="2100" dirty="0"/>
              <a:t>The path with the </a:t>
            </a:r>
            <a:r>
              <a:rPr lang="en-US" sz="2100" dirty="0"/>
              <a:t>path value w in the transition diagram of </a:t>
            </a:r>
            <a:r>
              <a:rPr lang="en-US" sz="2100" i="1" dirty="0"/>
              <a:t>M </a:t>
            </a:r>
            <a:r>
              <a:rPr lang="en-US" sz="2100" dirty="0"/>
              <a:t>is shown as:</a:t>
            </a:r>
            <a:endParaRPr lang="en-IN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93208"/>
            <a:ext cx="6692373" cy="16762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43608" y="3212976"/>
            <a:ext cx="576064" cy="72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346" y="4067885"/>
            <a:ext cx="84969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</a:rPr>
              <a:t>Automaton </a:t>
            </a:r>
            <a:r>
              <a:rPr lang="en-US" sz="2200" i="1" dirty="0">
                <a:latin typeface="Arial" panose="020B0604020202020204" pitchFamily="34" charset="0"/>
              </a:rPr>
              <a:t>M </a:t>
            </a:r>
            <a:r>
              <a:rPr lang="en-US" sz="2200" dirty="0">
                <a:latin typeface="Times New Roman" panose="02020603050405020304" pitchFamily="18" charset="0"/>
              </a:rPr>
              <a:t>starts from the initial state </a:t>
            </a:r>
            <a:r>
              <a:rPr lang="en-US" sz="2200" i="1" dirty="0" err="1">
                <a:latin typeface="Arial" panose="020B0604020202020204" pitchFamily="34" charset="0"/>
              </a:rPr>
              <a:t>qQ.</a:t>
            </a:r>
            <a:r>
              <a:rPr lang="en-US" sz="2200" i="1" dirty="0">
                <a:latin typeface="Arial" panose="020B0604020202020204" pitchFamily="34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</a:rPr>
              <a:t>On applying the string</a:t>
            </a:r>
          </a:p>
          <a:p>
            <a:pPr algn="just"/>
            <a:r>
              <a:rPr lang="en-US" sz="2200" i="1" dirty="0">
                <a:latin typeface="Times New Roman" panose="02020603050405020304" pitchFamily="18" charset="0"/>
              </a:rPr>
              <a:t>x, </a:t>
            </a:r>
            <a:r>
              <a:rPr lang="en-US" sz="2200" dirty="0">
                <a:latin typeface="Times New Roman" panose="02020603050405020304" pitchFamily="18" charset="0"/>
              </a:rPr>
              <a:t>it reaches </a:t>
            </a:r>
            <a:r>
              <a:rPr lang="en-US" sz="2200" i="1" dirty="0" err="1">
                <a:latin typeface="Arial" panose="020B0604020202020204" pitchFamily="34" charset="0"/>
              </a:rPr>
              <a:t>qj</a:t>
            </a:r>
            <a:r>
              <a:rPr lang="en-US" sz="2200" i="1" dirty="0">
                <a:latin typeface="Arial" panose="020B0604020202020204" pitchFamily="34" charset="0"/>
              </a:rPr>
              <a:t>(=</a:t>
            </a:r>
            <a:r>
              <a:rPr lang="en-US" sz="2200" i="1" dirty="0" err="1">
                <a:latin typeface="Arial" panose="020B0604020202020204" pitchFamily="34" charset="0"/>
              </a:rPr>
              <a:t>qk</a:t>
            </a:r>
            <a:r>
              <a:rPr lang="en-US" sz="2200" i="1" dirty="0">
                <a:latin typeface="Arial" panose="020B0604020202020204" pitchFamily="34" charset="0"/>
              </a:rPr>
              <a:t>). </a:t>
            </a:r>
            <a:r>
              <a:rPr lang="en-US" sz="2200" dirty="0">
                <a:latin typeface="Times New Roman" panose="02020603050405020304" pitchFamily="18" charset="0"/>
              </a:rPr>
              <a:t>On applying the string </a:t>
            </a:r>
            <a:r>
              <a:rPr lang="en-US" sz="2200" i="1" dirty="0">
                <a:latin typeface="Times New Roman" panose="02020603050405020304" pitchFamily="18" charset="0"/>
              </a:rPr>
              <a:t>y, </a:t>
            </a:r>
            <a:r>
              <a:rPr lang="en-US" sz="2200" dirty="0">
                <a:latin typeface="Times New Roman" panose="02020603050405020304" pitchFamily="18" charset="0"/>
              </a:rPr>
              <a:t>it comes back to </a:t>
            </a:r>
            <a:r>
              <a:rPr lang="en-US" sz="2200" i="1" dirty="0" err="1">
                <a:latin typeface="Arial" panose="020B0604020202020204" pitchFamily="34" charset="0"/>
              </a:rPr>
              <a:t>qj</a:t>
            </a:r>
            <a:r>
              <a:rPr lang="en-US" sz="2200" i="1" dirty="0">
                <a:latin typeface="Arial" panose="020B0604020202020204" pitchFamily="34" charset="0"/>
              </a:rPr>
              <a:t>(</a:t>
            </a:r>
            <a:r>
              <a:rPr lang="en-US" sz="2200" dirty="0">
                <a:latin typeface="Arial" panose="020B0604020202020204" pitchFamily="34" charset="0"/>
              </a:rPr>
              <a:t>= </a:t>
            </a:r>
            <a:r>
              <a:rPr lang="en-US" sz="2200" i="1" dirty="0" err="1">
                <a:latin typeface="Arial" panose="020B0604020202020204" pitchFamily="34" charset="0"/>
              </a:rPr>
              <a:t>qk</a:t>
            </a:r>
            <a:r>
              <a:rPr lang="en-US" sz="2200" i="1" dirty="0">
                <a:latin typeface="Arial" panose="020B0604020202020204" pitchFamily="34" charset="0"/>
              </a:rPr>
              <a:t>) </a:t>
            </a:r>
            <a:r>
              <a:rPr lang="en-US" sz="2200" dirty="0">
                <a:latin typeface="Times New Roman" panose="02020603050405020304" pitchFamily="18" charset="0"/>
              </a:rPr>
              <a:t>So, after application of y' for each </a:t>
            </a:r>
            <a:r>
              <a:rPr lang="en-US" sz="2200" i="1" dirty="0" err="1">
                <a:latin typeface="Times New Roman" panose="02020603050405020304" pitchFamily="18" charset="0"/>
              </a:rPr>
              <a:t>i</a:t>
            </a:r>
            <a:r>
              <a:rPr lang="en-US" sz="2200" i="1" dirty="0">
                <a:latin typeface="Times New Roman" panose="02020603050405020304" pitchFamily="18" charset="0"/>
              </a:rPr>
              <a:t> </a:t>
            </a:r>
            <a:r>
              <a:rPr lang="en-IN" sz="2200" dirty="0"/>
              <a:t>≥</a:t>
            </a:r>
            <a:r>
              <a:rPr lang="en-US" sz="2200" dirty="0">
                <a:latin typeface="Times New Roman" panose="02020603050405020304" pitchFamily="18" charset="0"/>
              </a:rPr>
              <a:t> 0, the automaton is in the same state </a:t>
            </a:r>
            <a:r>
              <a:rPr lang="en-US" sz="2200" i="1" dirty="0" err="1">
                <a:latin typeface="Arial" panose="020B0604020202020204" pitchFamily="34" charset="0"/>
              </a:rPr>
              <a:t>qj</a:t>
            </a:r>
            <a:r>
              <a:rPr lang="en-US" sz="2200" i="1" dirty="0">
                <a:latin typeface="Arial" panose="020B0604020202020204" pitchFamily="34" charset="0"/>
              </a:rPr>
              <a:t>. </a:t>
            </a:r>
            <a:r>
              <a:rPr lang="en-US" sz="2200" dirty="0">
                <a:latin typeface="Times New Roman" panose="02020603050405020304" pitchFamily="18" charset="0"/>
              </a:rPr>
              <a:t>On applying z, it reaches </a:t>
            </a:r>
            <a:r>
              <a:rPr lang="en-US" sz="2200" i="1" dirty="0" err="1">
                <a:latin typeface="Arial" panose="020B0604020202020204" pitchFamily="34" charset="0"/>
              </a:rPr>
              <a:t>qm</a:t>
            </a:r>
            <a:r>
              <a:rPr lang="en-US" sz="2200" i="1" dirty="0">
                <a:latin typeface="Arial" panose="020B0604020202020204" pitchFamily="34" charset="0"/>
              </a:rPr>
              <a:t>, </a:t>
            </a:r>
            <a:r>
              <a:rPr lang="en-US" sz="2200" dirty="0">
                <a:latin typeface="Times New Roman" panose="02020603050405020304" pitchFamily="18" charset="0"/>
              </a:rPr>
              <a:t>a final state. Hence, </a:t>
            </a:r>
            <a:r>
              <a:rPr lang="en-US" sz="2200" i="1" dirty="0" err="1">
                <a:latin typeface="Arial" panose="020B0604020202020204" pitchFamily="34" charset="0"/>
              </a:rPr>
              <a:t>xy'z</a:t>
            </a:r>
            <a:r>
              <a:rPr lang="en-US" sz="2200" dirty="0">
                <a:latin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∈ </a:t>
            </a:r>
            <a:r>
              <a:rPr lang="en-US" sz="2200" i="1" dirty="0">
                <a:latin typeface="Times New Roman" panose="02020603050405020304" pitchFamily="18" charset="0"/>
              </a:rPr>
              <a:t>L. </a:t>
            </a:r>
            <a:r>
              <a:rPr lang="en-US" sz="2200" dirty="0">
                <a:latin typeface="Times New Roman" panose="02020603050405020304" pitchFamily="18" charset="0"/>
              </a:rPr>
              <a:t>As every state in Q is obtained by applying an input symbol, </a:t>
            </a:r>
            <a:r>
              <a:rPr lang="en-US" sz="2200" i="1" dirty="0">
                <a:latin typeface="Arial" panose="020B0604020202020204" pitchFamily="34" charset="0"/>
              </a:rPr>
              <a:t>y ≠ </a:t>
            </a:r>
            <a:r>
              <a:rPr lang="en-US" sz="2200" dirty="0">
                <a:latin typeface="Arial" panose="020B0604020202020204" pitchFamily="34" charset="0"/>
              </a:rPr>
              <a:t>A (null).</a:t>
            </a:r>
            <a:endParaRPr lang="en-IN" sz="2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13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110334" y="1752406"/>
            <a:ext cx="9252520" cy="4495800"/>
          </a:xfrm>
        </p:spPr>
        <p:txBody>
          <a:bodyPr>
            <a:noAutofit/>
          </a:bodyPr>
          <a:lstStyle/>
          <a:p>
            <a:pPr algn="just"/>
            <a:r>
              <a:rPr lang="en-US" sz="2500" dirty="0"/>
              <a:t>Let M = (Q, Σ, c, q1 , F) be a DFA recognizing L and p be the number of states of M. Let w = s 1 s2 ...</a:t>
            </a:r>
            <a:r>
              <a:rPr lang="en-US" sz="2500" dirty="0" err="1"/>
              <a:t>sn</a:t>
            </a:r>
            <a:r>
              <a:rPr lang="en-US" sz="2500" dirty="0"/>
              <a:t> be a string in L with length n, where n ≥ p. Let r1,...,</a:t>
            </a:r>
            <a:r>
              <a:rPr lang="en-US" sz="2500" dirty="0" err="1"/>
              <a:t>rn</a:t>
            </a:r>
            <a:r>
              <a:rPr lang="en-US" sz="2500" dirty="0"/>
              <a:t> + 1 be the sequence of states M enters when processing s. ri+1 = δ(</a:t>
            </a:r>
            <a:r>
              <a:rPr lang="en-US" sz="2500" dirty="0" err="1"/>
              <a:t>ri</a:t>
            </a:r>
            <a:r>
              <a:rPr lang="en-US" sz="2500" dirty="0"/>
              <a:t> , </a:t>
            </a:r>
            <a:r>
              <a:rPr lang="en-US" sz="2500" dirty="0" err="1"/>
              <a:t>si</a:t>
            </a:r>
            <a:r>
              <a:rPr lang="en-US" sz="2500" dirty="0"/>
              <a:t> ) for 1 ≤ </a:t>
            </a:r>
            <a:r>
              <a:rPr lang="en-US" sz="2500" dirty="0" err="1"/>
              <a:t>i</a:t>
            </a:r>
            <a:r>
              <a:rPr lang="en-US" sz="2500" dirty="0"/>
              <a:t> ≤ n. The sequence has length n+1, which is at least p + 1. </a:t>
            </a:r>
          </a:p>
          <a:p>
            <a:pPr algn="just"/>
            <a:r>
              <a:rPr lang="en-US" sz="2500" dirty="0"/>
              <a:t>Among the first p + 1 elements in the sequence, two must be the same state, via the pigeonhole principle. The first is called </a:t>
            </a:r>
            <a:r>
              <a:rPr lang="en-US" sz="2500" dirty="0" err="1"/>
              <a:t>rj</a:t>
            </a:r>
            <a:r>
              <a:rPr lang="en-US" sz="2500" dirty="0"/>
              <a:t> , and the second is </a:t>
            </a:r>
            <a:r>
              <a:rPr lang="en-US" sz="2500" dirty="0" err="1"/>
              <a:t>rl</a:t>
            </a:r>
            <a:r>
              <a:rPr lang="en-US" sz="2500" dirty="0"/>
              <a:t> . Because </a:t>
            </a:r>
            <a:r>
              <a:rPr lang="en-US" sz="2500" dirty="0" err="1"/>
              <a:t>rl</a:t>
            </a:r>
            <a:r>
              <a:rPr lang="en-US" sz="2500" dirty="0"/>
              <a:t> occurs among the first p + 1 places in a sequence starting at r1 , we have l ≤ p + 1.</a:t>
            </a:r>
          </a:p>
          <a:p>
            <a:pPr algn="just"/>
            <a:r>
              <a:rPr lang="en-US" sz="2500" dirty="0"/>
              <a:t> </a:t>
            </a:r>
            <a:endParaRPr lang="en-IN" sz="2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47917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44252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Now let x = s 1 ...s </a:t>
            </a:r>
            <a:r>
              <a:rPr lang="en-US" sz="2200" dirty="0"/>
              <a:t>j-1</a:t>
            </a:r>
            <a:r>
              <a:rPr lang="en-US" sz="3200" dirty="0"/>
              <a:t>, y = </a:t>
            </a:r>
            <a:r>
              <a:rPr lang="en-US" sz="3200" dirty="0" err="1"/>
              <a:t>s</a:t>
            </a:r>
            <a:r>
              <a:rPr lang="en-US" sz="2200" dirty="0" err="1"/>
              <a:t>j</a:t>
            </a:r>
            <a:r>
              <a:rPr lang="en-US" sz="3200" dirty="0"/>
              <a:t> ...s</a:t>
            </a:r>
            <a:r>
              <a:rPr lang="en-US" sz="2200" dirty="0"/>
              <a:t>l-1</a:t>
            </a:r>
            <a:r>
              <a:rPr lang="en-US" sz="3200" dirty="0"/>
              <a:t>, and z = </a:t>
            </a:r>
            <a:r>
              <a:rPr lang="en-US" sz="3200" dirty="0" err="1"/>
              <a:t>s</a:t>
            </a:r>
            <a:r>
              <a:rPr lang="en-US" sz="2200" dirty="0" err="1"/>
              <a:t>l</a:t>
            </a:r>
            <a:r>
              <a:rPr lang="en-US" sz="3200" dirty="0"/>
              <a:t> ...</a:t>
            </a:r>
            <a:r>
              <a:rPr lang="en-US" sz="3200" dirty="0" err="1"/>
              <a:t>sn</a:t>
            </a:r>
            <a:r>
              <a:rPr lang="en-US" sz="3200" dirty="0"/>
              <a:t> . As x takes M from r</a:t>
            </a:r>
            <a:r>
              <a:rPr lang="en-US" sz="2200" dirty="0"/>
              <a:t>1</a:t>
            </a:r>
            <a:r>
              <a:rPr lang="en-US" sz="3200" dirty="0"/>
              <a:t> to </a:t>
            </a:r>
            <a:r>
              <a:rPr lang="en-US" sz="3200" dirty="0" err="1"/>
              <a:t>r</a:t>
            </a:r>
            <a:r>
              <a:rPr lang="en-US" sz="2200" dirty="0" err="1"/>
              <a:t>j</a:t>
            </a:r>
            <a:r>
              <a:rPr lang="en-US" sz="2200" dirty="0"/>
              <a:t> </a:t>
            </a:r>
            <a:r>
              <a:rPr lang="en-US" sz="3200" dirty="0"/>
              <a:t>, y takes M from </a:t>
            </a:r>
            <a:r>
              <a:rPr lang="en-US" sz="3200" dirty="0" err="1"/>
              <a:t>r</a:t>
            </a:r>
            <a:r>
              <a:rPr lang="en-US" sz="2200" dirty="0" err="1"/>
              <a:t>j</a:t>
            </a:r>
            <a:r>
              <a:rPr lang="en-US" sz="3200" dirty="0"/>
              <a:t> to </a:t>
            </a:r>
            <a:r>
              <a:rPr lang="en-US" sz="3200" dirty="0" err="1"/>
              <a:t>rl</a:t>
            </a:r>
            <a:r>
              <a:rPr lang="en-US" sz="3200" dirty="0"/>
              <a:t> , and z takes M from </a:t>
            </a:r>
            <a:r>
              <a:rPr lang="en-US" sz="3200" dirty="0" err="1"/>
              <a:t>rl</a:t>
            </a:r>
            <a:r>
              <a:rPr lang="en-US" sz="3200" dirty="0"/>
              <a:t> to rn+1, which is an accept state, M must accept </a:t>
            </a:r>
            <a:r>
              <a:rPr lang="en-IN" sz="3200" dirty="0" err="1"/>
              <a:t>xy</a:t>
            </a:r>
            <a:r>
              <a:rPr lang="en-IN" sz="3200" baseline="30000" dirty="0" err="1"/>
              <a:t>i</a:t>
            </a:r>
            <a:r>
              <a:rPr lang="en-IN" sz="3200" dirty="0" err="1"/>
              <a:t>z</a:t>
            </a:r>
            <a:r>
              <a:rPr lang="en-IN" sz="3200" b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for </a:t>
            </a:r>
            <a:r>
              <a:rPr lang="en-US" sz="3200" dirty="0" err="1"/>
              <a:t>i</a:t>
            </a:r>
            <a:r>
              <a:rPr lang="en-US" sz="3200" dirty="0"/>
              <a:t> ≥ 0. </a:t>
            </a:r>
          </a:p>
          <a:p>
            <a:pPr marL="0" indent="0">
              <a:buNone/>
            </a:pPr>
            <a:r>
              <a:rPr lang="en-US" sz="3200" dirty="0"/>
              <a:t>We know j ≠ l, so |y| &gt; 0; and l ≤ p + 1, so |</a:t>
            </a:r>
            <a:r>
              <a:rPr lang="en-US" sz="3200" dirty="0" err="1"/>
              <a:t>xy</a:t>
            </a:r>
            <a:r>
              <a:rPr lang="en-US" sz="3200" dirty="0"/>
              <a:t>| ≤ p. </a:t>
            </a:r>
          </a:p>
          <a:p>
            <a:pPr marL="0" indent="0">
              <a:buNone/>
            </a:pPr>
            <a:r>
              <a:rPr lang="en-US" sz="3200" dirty="0"/>
              <a:t>Thus, we have satisfied all conditions of the pumping lemma.</a:t>
            </a:r>
            <a:endParaRPr lang="en-IN" sz="3200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47969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B = {0 n 1 n | n ≥ 0} </a:t>
            </a:r>
            <a:r>
              <a:rPr lang="en-US" dirty="0"/>
              <a:t>Is this Language a Regular Language? </a:t>
            </a:r>
          </a:p>
          <a:p>
            <a:r>
              <a:rPr lang="en-US" dirty="0"/>
              <a:t>Assume B is Regular, then Pumping Lemma must hold. p is the pumping length given by the PL.</a:t>
            </a:r>
          </a:p>
          <a:p>
            <a:r>
              <a:rPr lang="en-US" dirty="0"/>
              <a:t> Choose s to be </a:t>
            </a:r>
            <a:r>
              <a:rPr lang="en-IN" b="1" dirty="0">
                <a:solidFill>
                  <a:srgbClr val="C00000"/>
                </a:solidFill>
              </a:rPr>
              <a:t>0</a:t>
            </a:r>
            <a:r>
              <a:rPr lang="en-IN" b="1" baseline="30000" dirty="0">
                <a:solidFill>
                  <a:srgbClr val="C00000"/>
                </a:solidFill>
              </a:rPr>
              <a:t>p</a:t>
            </a:r>
            <a:r>
              <a:rPr lang="en-IN" b="1" dirty="0">
                <a:solidFill>
                  <a:srgbClr val="C00000"/>
                </a:solidFill>
              </a:rPr>
              <a:t>1</a:t>
            </a:r>
            <a:r>
              <a:rPr lang="en-IN" b="1" baseline="30000" dirty="0">
                <a:solidFill>
                  <a:srgbClr val="C00000"/>
                </a:solidFill>
              </a:rPr>
              <a:t>p</a:t>
            </a:r>
            <a:r>
              <a:rPr lang="en-US" dirty="0"/>
              <a:t>. Because s ∈ B and |s| ≥ p, PL guarantees s can be split into 3 pieces, s = xyz, where for any </a:t>
            </a:r>
            <a:r>
              <a:rPr lang="en-US" dirty="0" err="1"/>
              <a:t>i</a:t>
            </a:r>
            <a:r>
              <a:rPr lang="en-US" dirty="0"/>
              <a:t> ≥ 0, </a:t>
            </a:r>
            <a:r>
              <a:rPr lang="en-IN" sz="3200" dirty="0" err="1"/>
              <a:t>xy</a:t>
            </a:r>
            <a:r>
              <a:rPr lang="en-IN" sz="3200" baseline="30000" dirty="0" err="1"/>
              <a:t>i</a:t>
            </a:r>
            <a:r>
              <a:rPr lang="en-IN" sz="3200" dirty="0" err="1"/>
              <a:t>z</a:t>
            </a:r>
            <a:r>
              <a:rPr lang="en-IN" sz="3200" b="1" dirty="0">
                <a:solidFill>
                  <a:srgbClr val="C00000"/>
                </a:solidFill>
              </a:rPr>
              <a:t> </a:t>
            </a:r>
            <a:r>
              <a:rPr lang="en-US" dirty="0"/>
              <a:t>∈ B. Consider 3 cases: </a:t>
            </a:r>
          </a:p>
          <a:p>
            <a:r>
              <a:rPr lang="en-US" dirty="0"/>
              <a:t>1. y is only 0s. </a:t>
            </a:r>
            <a:r>
              <a:rPr lang="en-US" dirty="0" err="1"/>
              <a:t>xyyz</a:t>
            </a:r>
            <a:r>
              <a:rPr lang="en-US" dirty="0"/>
              <a:t> has more 0s than 1s, thus a contradiction via condition 1 of PL. </a:t>
            </a:r>
          </a:p>
          <a:p>
            <a:r>
              <a:rPr lang="en-US" dirty="0"/>
              <a:t>2. y is only 1s. Also a contradiction. </a:t>
            </a:r>
          </a:p>
          <a:p>
            <a:r>
              <a:rPr lang="en-US" dirty="0"/>
              <a:t>3. y is both 0s and 1s. </a:t>
            </a:r>
            <a:r>
              <a:rPr lang="en-US" dirty="0" err="1"/>
              <a:t>xyyz</a:t>
            </a:r>
            <a:r>
              <a:rPr lang="en-US" dirty="0"/>
              <a:t> may have same number of 1s and 0s, but will be out of order, with some 1s before 0s, also a contradiction. Contradiction is unavoidable, thus B is not Regular.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06684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Prove that the language </a:t>
            </a:r>
            <a:r>
              <a:rPr lang="en-US" b="1" dirty="0"/>
              <a:t>{</a:t>
            </a:r>
            <a:r>
              <a:rPr lang="en-US" b="1" dirty="0" err="1"/>
              <a:t>a</a:t>
            </a:r>
            <a:r>
              <a:rPr lang="en-US" b="1" baseline="30000" dirty="0" err="1"/>
              <a:t>k</a:t>
            </a:r>
            <a:r>
              <a:rPr lang="en-US" b="1" dirty="0" err="1"/>
              <a:t>b</a:t>
            </a:r>
            <a:r>
              <a:rPr lang="en-US" b="1" baseline="30000" dirty="0" err="1"/>
              <a:t>k</a:t>
            </a:r>
            <a:r>
              <a:rPr lang="en-US" b="1" dirty="0"/>
              <a:t> | k ≥ 0} </a:t>
            </a:r>
            <a:r>
              <a:rPr lang="en-US" dirty="0"/>
              <a:t>is not regular.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858364"/>
              </p:ext>
            </p:extLst>
          </p:nvPr>
        </p:nvGraphicFramePr>
        <p:xfrm>
          <a:off x="251520" y="1219200"/>
          <a:ext cx="8514528" cy="545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Slide" r:id="rId3" imgW="4570586" imgH="2571156" progId="PowerPoint.Slide.12">
                  <p:embed/>
                </p:oleObj>
              </mc:Choice>
              <mc:Fallback>
                <p:oleObj name="Slide" r:id="rId3" imgW="4570586" imgH="2571156" progId="PowerPoint.Slide.12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19200"/>
                        <a:ext cx="8514528" cy="5450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8381780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Prove that </a:t>
            </a:r>
            <a:r>
              <a:rPr lang="en-IN" b="1" dirty="0"/>
              <a:t>L = {</a:t>
            </a:r>
            <a:r>
              <a:rPr lang="en-IN" b="1" dirty="0" err="1"/>
              <a:t>a</a:t>
            </a:r>
            <a:r>
              <a:rPr lang="en-IN" b="1" baseline="30000" dirty="0" err="1"/>
              <a:t>i</a:t>
            </a:r>
            <a:r>
              <a:rPr lang="en-IN" b="1" dirty="0" err="1"/>
              <a:t>b</a:t>
            </a:r>
            <a:r>
              <a:rPr lang="en-IN" b="1" baseline="30000" dirty="0" err="1"/>
              <a:t>i</a:t>
            </a:r>
            <a:r>
              <a:rPr lang="en-IN" b="1" dirty="0"/>
              <a:t> | </a:t>
            </a:r>
            <a:r>
              <a:rPr lang="en-IN" b="1" dirty="0" err="1"/>
              <a:t>i</a:t>
            </a:r>
            <a:r>
              <a:rPr lang="en-IN" b="1" dirty="0"/>
              <a:t> ≥ 0}</a:t>
            </a:r>
            <a:r>
              <a:rPr lang="en-IN" dirty="0"/>
              <a:t> is not regular.</a:t>
            </a:r>
          </a:p>
          <a:p>
            <a:r>
              <a:rPr lang="en-IN" b="1" i="1" dirty="0"/>
              <a:t>Solution</a:t>
            </a:r>
            <a:r>
              <a:rPr lang="en-IN" dirty="0"/>
              <a:t> −</a:t>
            </a:r>
          </a:p>
          <a:p>
            <a:r>
              <a:rPr lang="en-IN" dirty="0"/>
              <a:t>At first, we assume that </a:t>
            </a:r>
            <a:r>
              <a:rPr lang="en-IN" b="1" dirty="0"/>
              <a:t>L</a:t>
            </a:r>
            <a:r>
              <a:rPr lang="en-IN" dirty="0"/>
              <a:t> is regular and n is the number of states.</a:t>
            </a:r>
          </a:p>
          <a:p>
            <a:r>
              <a:rPr lang="en-IN" dirty="0"/>
              <a:t>Let w = </a:t>
            </a:r>
            <a:r>
              <a:rPr lang="en-IN" i="1" dirty="0" err="1"/>
              <a:t>a</a:t>
            </a:r>
            <a:r>
              <a:rPr lang="en-IN" i="1" baseline="30000" dirty="0" err="1"/>
              <a:t>n</a:t>
            </a:r>
            <a:r>
              <a:rPr lang="en-IN" i="1" dirty="0" err="1"/>
              <a:t>b</a:t>
            </a:r>
            <a:r>
              <a:rPr lang="en-IN" i="1" baseline="30000" dirty="0" err="1"/>
              <a:t>n</a:t>
            </a:r>
            <a:r>
              <a:rPr lang="en-IN" dirty="0"/>
              <a:t>. Thus |w| = 2n ≥ n.</a:t>
            </a:r>
          </a:p>
          <a:p>
            <a:r>
              <a:rPr lang="en-IN" dirty="0"/>
              <a:t>By pumping lemma, let w = xyz, where |</a:t>
            </a:r>
            <a:r>
              <a:rPr lang="en-IN" dirty="0" err="1"/>
              <a:t>xy</a:t>
            </a:r>
            <a:r>
              <a:rPr lang="en-IN" dirty="0"/>
              <a:t>| ≤ n.</a:t>
            </a:r>
          </a:p>
          <a:p>
            <a:r>
              <a:rPr lang="en-IN" dirty="0"/>
              <a:t>Let x = </a:t>
            </a:r>
            <a:r>
              <a:rPr lang="en-IN" dirty="0" err="1"/>
              <a:t>a</a:t>
            </a:r>
            <a:r>
              <a:rPr lang="en-IN" baseline="30000" dirty="0" err="1"/>
              <a:t>p</a:t>
            </a:r>
            <a:r>
              <a:rPr lang="en-IN" dirty="0"/>
              <a:t>, y = </a:t>
            </a:r>
            <a:r>
              <a:rPr lang="en-IN" dirty="0" err="1"/>
              <a:t>a</a:t>
            </a:r>
            <a:r>
              <a:rPr lang="en-IN" baseline="30000" dirty="0" err="1"/>
              <a:t>q</a:t>
            </a:r>
            <a:r>
              <a:rPr lang="en-IN" dirty="0"/>
              <a:t>, and z = </a:t>
            </a:r>
            <a:r>
              <a:rPr lang="en-IN" dirty="0" err="1"/>
              <a:t>a</a:t>
            </a:r>
            <a:r>
              <a:rPr lang="en-IN" baseline="30000" dirty="0" err="1"/>
              <a:t>r</a:t>
            </a:r>
            <a:r>
              <a:rPr lang="en-IN" dirty="0" err="1"/>
              <a:t>b</a:t>
            </a:r>
            <a:r>
              <a:rPr lang="en-IN" baseline="30000" dirty="0" err="1"/>
              <a:t>n</a:t>
            </a:r>
            <a:r>
              <a:rPr lang="en-IN" dirty="0"/>
              <a:t>, where p + q + r = n, p ≠ 0, q ≠ 0, r ≠ 0. Thus |y| ≠ 0.</a:t>
            </a:r>
          </a:p>
          <a:p>
            <a:r>
              <a:rPr lang="en-IN" dirty="0"/>
              <a:t>Let k = 2. Then xy</a:t>
            </a:r>
            <a:r>
              <a:rPr lang="en-IN" baseline="30000" dirty="0"/>
              <a:t>2</a:t>
            </a:r>
            <a:r>
              <a:rPr lang="en-IN" dirty="0"/>
              <a:t>z = a</a:t>
            </a:r>
            <a:r>
              <a:rPr lang="en-IN" baseline="30000" dirty="0"/>
              <a:t>p</a:t>
            </a:r>
            <a:r>
              <a:rPr lang="en-IN" dirty="0"/>
              <a:t>a</a:t>
            </a:r>
            <a:r>
              <a:rPr lang="en-IN" baseline="30000" dirty="0"/>
              <a:t>2q</a:t>
            </a:r>
            <a:r>
              <a:rPr lang="en-IN" dirty="0"/>
              <a:t>a</a:t>
            </a:r>
            <a:r>
              <a:rPr lang="en-IN" baseline="30000" dirty="0"/>
              <a:t>r</a:t>
            </a:r>
            <a:r>
              <a:rPr lang="en-IN" dirty="0"/>
              <a:t>b</a:t>
            </a:r>
            <a:r>
              <a:rPr lang="en-IN" baseline="30000" dirty="0"/>
              <a:t>n</a:t>
            </a:r>
            <a:r>
              <a:rPr lang="en-IN" dirty="0"/>
              <a:t>.</a:t>
            </a:r>
          </a:p>
          <a:p>
            <a:r>
              <a:rPr lang="en-IN" dirty="0"/>
              <a:t>Number of as = (p + 2q + r) = (p + q + r) + q = n + q</a:t>
            </a:r>
          </a:p>
          <a:p>
            <a:r>
              <a:rPr lang="en-IN" dirty="0"/>
              <a:t>Hence, xy</a:t>
            </a:r>
            <a:r>
              <a:rPr lang="en-IN" baseline="30000" dirty="0"/>
              <a:t>2</a:t>
            </a:r>
            <a:r>
              <a:rPr lang="en-IN" dirty="0"/>
              <a:t>z = </a:t>
            </a:r>
            <a:r>
              <a:rPr lang="en-IN" dirty="0" err="1"/>
              <a:t>a</a:t>
            </a:r>
            <a:r>
              <a:rPr lang="en-IN" baseline="30000" dirty="0" err="1"/>
              <a:t>n+q</a:t>
            </a:r>
            <a:r>
              <a:rPr lang="en-IN" dirty="0"/>
              <a:t> b</a:t>
            </a:r>
            <a:r>
              <a:rPr lang="en-IN" baseline="30000" dirty="0"/>
              <a:t>n</a:t>
            </a:r>
            <a:r>
              <a:rPr lang="en-IN" dirty="0"/>
              <a:t>. Since q ≠ 0, xy</a:t>
            </a:r>
            <a:r>
              <a:rPr lang="en-IN" baseline="30000" dirty="0"/>
              <a:t>2</a:t>
            </a:r>
            <a:r>
              <a:rPr lang="en-IN" dirty="0"/>
              <a:t>z is not of the form </a:t>
            </a:r>
            <a:r>
              <a:rPr lang="en-IN" dirty="0" err="1"/>
              <a:t>a</a:t>
            </a:r>
            <a:r>
              <a:rPr lang="en-IN" baseline="30000" dirty="0" err="1"/>
              <a:t>n</a:t>
            </a:r>
            <a:r>
              <a:rPr lang="en-IN" dirty="0" err="1"/>
              <a:t>b</a:t>
            </a:r>
            <a:r>
              <a:rPr lang="en-IN" baseline="30000" dirty="0" err="1"/>
              <a:t>n</a:t>
            </a:r>
            <a:r>
              <a:rPr lang="en-IN" dirty="0"/>
              <a:t>.</a:t>
            </a:r>
          </a:p>
          <a:p>
            <a:r>
              <a:rPr lang="en-IN" dirty="0"/>
              <a:t>Thus, xy</a:t>
            </a:r>
            <a:r>
              <a:rPr lang="en-IN" baseline="30000" dirty="0"/>
              <a:t>2</a:t>
            </a:r>
            <a:r>
              <a:rPr lang="en-IN" dirty="0"/>
              <a:t>z is not in L. Hence L is not regular.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6210361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Closure Property of Regular 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5616" y="1628800"/>
            <a:ext cx="765043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IN" sz="2500" dirty="0">
                <a:latin typeface="Times New Roman" panose="02020603050405020304" pitchFamily="18" charset="0"/>
              </a:rPr>
              <a:t>U</a:t>
            </a:r>
            <a:r>
              <a:rPr lang="en-US" sz="2500" dirty="0" err="1">
                <a:latin typeface="Times New Roman" panose="02020603050405020304" pitchFamily="18" charset="0"/>
              </a:rPr>
              <a:t>nion</a:t>
            </a:r>
            <a:r>
              <a:rPr lang="en-US" sz="2500" dirty="0">
                <a:latin typeface="Times New Roman" panose="02020603050405020304" pitchFamily="18" charset="0"/>
              </a:rPr>
              <a:t>, </a:t>
            </a:r>
          </a:p>
          <a:p>
            <a:pPr marL="400050" indent="-400050">
              <a:buAutoNum type="romanLcParenBoth"/>
            </a:pPr>
            <a:r>
              <a:rPr lang="en-US" sz="2500" dirty="0">
                <a:latin typeface="Times New Roman" panose="02020603050405020304" pitchFamily="18" charset="0"/>
              </a:rPr>
              <a:t>Concatenation</a:t>
            </a:r>
          </a:p>
          <a:p>
            <a:pPr marL="400050" indent="-400050">
              <a:buAutoNum type="romanLcParenBoth"/>
            </a:pPr>
            <a:r>
              <a:rPr lang="en-US" sz="2500" dirty="0">
                <a:latin typeface="Times New Roman" panose="02020603050405020304" pitchFamily="18" charset="0"/>
              </a:rPr>
              <a:t>Closure (iteration)</a:t>
            </a:r>
          </a:p>
          <a:p>
            <a:pPr marL="400050" indent="-400050">
              <a:buAutoNum type="romanLcParenBoth"/>
            </a:pPr>
            <a:r>
              <a:rPr lang="en-US" sz="2500" dirty="0">
                <a:latin typeface="Times New Roman" panose="02020603050405020304" pitchFamily="18" charset="0"/>
              </a:rPr>
              <a:t>Transpose</a:t>
            </a:r>
          </a:p>
          <a:p>
            <a:pPr marL="400050" indent="-400050">
              <a:buAutoNum type="romanLcParenBoth"/>
            </a:pPr>
            <a:r>
              <a:rPr lang="en-IN" sz="2500" dirty="0">
                <a:latin typeface="Times New Roman" panose="02020603050405020304" pitchFamily="18" charset="0"/>
              </a:rPr>
              <a:t>Intersection</a:t>
            </a:r>
          </a:p>
          <a:p>
            <a:pPr marL="400050" indent="-400050">
              <a:buAutoNum type="romanLcParenBoth"/>
            </a:pPr>
            <a:r>
              <a:rPr lang="en-IN" sz="2500" dirty="0">
                <a:latin typeface="Times New Roman" panose="02020603050405020304" pitchFamily="18" charset="0"/>
              </a:rPr>
              <a:t>Complementation.</a:t>
            </a:r>
          </a:p>
          <a:p>
            <a:pPr marL="400050" indent="-400050">
              <a:buAutoNum type="romanLcParenBoth"/>
            </a:pPr>
            <a:endParaRPr lang="en-IN" dirty="0">
              <a:latin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endParaRPr lang="en-IN" dirty="0">
              <a:latin typeface="Times New Roman" panose="02020603050405020304" pitchFamily="18" charset="0"/>
            </a:endParaRPr>
          </a:p>
          <a:p>
            <a:r>
              <a:rPr lang="en-US" sz="3100" dirty="0"/>
              <a:t>Class of regular sets is closed under </a:t>
            </a:r>
            <a:r>
              <a:rPr lang="en-IN" sz="3100" b="1"/>
              <a:t>union, </a:t>
            </a:r>
            <a:r>
              <a:rPr lang="en-IN" sz="3100" b="1" dirty="0"/>
              <a:t>concatenation and closure</a:t>
            </a:r>
            <a:r>
              <a:rPr lang="en-IN" sz="31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14869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for practice on 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9289032" cy="4495800"/>
          </a:xfrm>
        </p:spPr>
        <p:txBody>
          <a:bodyPr/>
          <a:lstStyle/>
          <a:p>
            <a:r>
              <a:rPr lang="en-IN" dirty="0"/>
              <a:t>1. find regular expression L</a:t>
            </a:r>
            <a:r>
              <a:rPr lang="en-US" dirty="0"/>
              <a:t> ∈</a:t>
            </a:r>
            <a:r>
              <a:rPr lang="en-IN" dirty="0"/>
              <a:t>{</a:t>
            </a:r>
            <a:r>
              <a:rPr lang="en-IN" dirty="0" err="1"/>
              <a:t>a,b</a:t>
            </a:r>
            <a:r>
              <a:rPr lang="en-IN" dirty="0"/>
              <a:t>}*</a:t>
            </a:r>
          </a:p>
          <a:p>
            <a:pPr lvl="1"/>
            <a:r>
              <a:rPr lang="en-IN" dirty="0"/>
              <a:t>Set of all strings ending in b: </a:t>
            </a:r>
            <a:r>
              <a:rPr lang="en-IN" dirty="0">
                <a:solidFill>
                  <a:srgbClr val="FF0000"/>
                </a:solidFill>
              </a:rPr>
              <a:t>(</a:t>
            </a:r>
            <a:r>
              <a:rPr lang="en-IN" dirty="0" err="1">
                <a:solidFill>
                  <a:srgbClr val="FF0000"/>
                </a:solidFill>
              </a:rPr>
              <a:t>a+b</a:t>
            </a:r>
            <a:r>
              <a:rPr lang="en-IN" dirty="0">
                <a:solidFill>
                  <a:srgbClr val="FF0000"/>
                </a:solidFill>
              </a:rPr>
              <a:t>)* b</a:t>
            </a:r>
          </a:p>
          <a:p>
            <a:pPr lvl="1"/>
            <a:r>
              <a:rPr lang="en-IN" dirty="0"/>
              <a:t>Set of all strings ending in </a:t>
            </a:r>
            <a:r>
              <a:rPr lang="en-IN" dirty="0" err="1"/>
              <a:t>ba</a:t>
            </a:r>
            <a:r>
              <a:rPr lang="en-IN" dirty="0"/>
              <a:t>: </a:t>
            </a:r>
            <a:r>
              <a:rPr lang="en-IN" dirty="0">
                <a:solidFill>
                  <a:srgbClr val="FF0000"/>
                </a:solidFill>
              </a:rPr>
              <a:t>(</a:t>
            </a:r>
            <a:r>
              <a:rPr lang="en-IN" dirty="0" err="1">
                <a:solidFill>
                  <a:srgbClr val="FF0000"/>
                </a:solidFill>
              </a:rPr>
              <a:t>a+b</a:t>
            </a:r>
            <a:r>
              <a:rPr lang="en-IN" dirty="0">
                <a:solidFill>
                  <a:srgbClr val="FF0000"/>
                </a:solidFill>
              </a:rPr>
              <a:t>)*</a:t>
            </a:r>
            <a:r>
              <a:rPr lang="en-IN" dirty="0" err="1">
                <a:solidFill>
                  <a:srgbClr val="FF0000"/>
                </a:solidFill>
              </a:rPr>
              <a:t>ba</a:t>
            </a:r>
            <a:endParaRPr lang="en-IN" dirty="0">
              <a:solidFill>
                <a:srgbClr val="FF0000"/>
              </a:solidFill>
            </a:endParaRPr>
          </a:p>
          <a:p>
            <a:pPr lvl="1"/>
            <a:r>
              <a:rPr lang="en-IN" dirty="0"/>
              <a:t>Set of all strings ending neither in b nor in </a:t>
            </a:r>
            <a:r>
              <a:rPr lang="en-IN" dirty="0" err="1"/>
              <a:t>ba</a:t>
            </a:r>
            <a:r>
              <a:rPr lang="en-IN" dirty="0"/>
              <a:t>: </a:t>
            </a:r>
            <a:r>
              <a:rPr lang="en-IN" dirty="0">
                <a:solidFill>
                  <a:srgbClr val="FF0000"/>
                </a:solidFill>
              </a:rPr>
              <a:t>(</a:t>
            </a:r>
            <a:r>
              <a:rPr lang="en-IN" dirty="0" err="1">
                <a:solidFill>
                  <a:srgbClr val="FF0000"/>
                </a:solidFill>
              </a:rPr>
              <a:t>a+b</a:t>
            </a:r>
            <a:r>
              <a:rPr lang="en-IN" dirty="0">
                <a:solidFill>
                  <a:srgbClr val="FF0000"/>
                </a:solidFill>
              </a:rPr>
              <a:t>)*</a:t>
            </a:r>
            <a:r>
              <a:rPr lang="en-IN" dirty="0" err="1">
                <a:solidFill>
                  <a:srgbClr val="FF0000"/>
                </a:solidFill>
              </a:rPr>
              <a:t>aa+a</a:t>
            </a:r>
            <a:r>
              <a:rPr lang="en-IN" dirty="0">
                <a:solidFill>
                  <a:srgbClr val="FF0000"/>
                </a:solidFill>
              </a:rPr>
              <a:t>+</a:t>
            </a:r>
            <a:r>
              <a:rPr lang="en-US" sz="2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ε</a:t>
            </a:r>
          </a:p>
          <a:p>
            <a:pPr lvl="1"/>
            <a:r>
              <a:rPr lang="en-IN" dirty="0"/>
              <a:t>Set of all strings ending neither in ab nor </a:t>
            </a:r>
            <a:r>
              <a:rPr lang="en-IN" dirty="0" err="1"/>
              <a:t>ba</a:t>
            </a:r>
            <a:r>
              <a:rPr lang="en-IN" dirty="0"/>
              <a:t>: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ε+a+b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+(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)*(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aa+bb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5760" lvl="1" indent="0">
              <a:buNone/>
            </a:pPr>
            <a:r>
              <a:rPr lang="en-US" sz="29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438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513"/>
            <a:ext cx="8153400" cy="53610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TAFL-Course Outcomes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75446"/>
              </p:ext>
            </p:extLst>
          </p:nvPr>
        </p:nvGraphicFramePr>
        <p:xfrm>
          <a:off x="12296" y="585272"/>
          <a:ext cx="9132142" cy="682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079">
                  <a:extLst>
                    <a:ext uri="{9D8B030D-6E8A-4147-A177-3AD203B41FA5}">
                      <a16:colId xmlns:a16="http://schemas.microsoft.com/office/drawing/2014/main" val="1755621678"/>
                    </a:ext>
                  </a:extLst>
                </a:gridCol>
                <a:gridCol w="7169865">
                  <a:extLst>
                    <a:ext uri="{9D8B030D-6E8A-4147-A177-3AD203B41FA5}">
                      <a16:colId xmlns:a16="http://schemas.microsoft.com/office/drawing/2014/main" val="1120293174"/>
                    </a:ext>
                  </a:extLst>
                </a:gridCol>
                <a:gridCol w="1258198">
                  <a:extLst>
                    <a:ext uri="{9D8B030D-6E8A-4147-A177-3AD203B41FA5}">
                      <a16:colId xmlns:a16="http://schemas.microsoft.com/office/drawing/2014/main" val="817998719"/>
                    </a:ext>
                  </a:extLst>
                </a:gridCol>
              </a:tblGrid>
              <a:tr h="933833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Understand and interpret Context Free languages, Expression and Grammars. 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2520336"/>
                  </a:ext>
                </a:extLst>
              </a:tr>
              <a:tr h="682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CO2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Understand the limitations of each model of computation.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785178"/>
                  </a:ext>
                </a:extLst>
              </a:tr>
              <a:tr h="682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</a:t>
                      </a:r>
                      <a:r>
                        <a:rPr lang="en-US" sz="20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of computation to different problems.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err="1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9999721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CO4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analytical thinking and intuition for problem solving situations in related areas of theory of computation.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err="1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247887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CO5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limitations of computation, i.e. the insolvability of problems.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 </a:t>
                      </a:r>
                      <a:r>
                        <a:rPr lang="en-IN" sz="2000" b="1" dirty="0" err="1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319518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CO6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Compare, understand and analyze different languages, grammars, Automata and Machines.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</a:t>
                      </a:r>
                      <a:r>
                        <a:rPr lang="en-IN" sz="2000" b="1" dirty="0" err="1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Analyze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403590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CO7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 grammar/regular expression into respective automata and vice-versa.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1" kern="1200" dirty="0" err="1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kumimoji="0" lang="en-IN" sz="2000" b="1" kern="1200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779488"/>
                  </a:ext>
                </a:extLst>
              </a:tr>
              <a:tr h="395249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9599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9555667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103" y="116632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IN" sz="2500" b="1" dirty="0">
                <a:latin typeface="Gill Sans MT" pitchFamily="34" charset="0"/>
              </a:rPr>
              <a:t>TAFL-</a:t>
            </a:r>
            <a:r>
              <a:rPr lang="en-US" sz="2500" b="1" dirty="0">
                <a:latin typeface="Gill Sans MT" pitchFamily="34" charset="0"/>
              </a:rPr>
              <a:t> Credits: 4:0:0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90671"/>
              </p:ext>
            </p:extLst>
          </p:nvPr>
        </p:nvGraphicFramePr>
        <p:xfrm>
          <a:off x="90810" y="764704"/>
          <a:ext cx="9053191" cy="6877010"/>
        </p:xfrm>
        <a:graphic>
          <a:graphicData uri="http://schemas.openxmlformats.org/drawingml/2006/table">
            <a:tbl>
              <a:tblPr/>
              <a:tblGrid>
                <a:gridCol w="665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7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Gill Sans MT" pitchFamily="34" charset="0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Course Outcome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POs/ PSOs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MS Mincho"/>
                          <a:cs typeface="Times New Roman"/>
                        </a:rPr>
                        <a:t>Cognitive Level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KC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Class Sessions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dirty="0"/>
                        <a:t>Understand and interpret Context Free languages, Expression and Grammars.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PO1, PO10, PSO1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F, 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3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36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dirty="0"/>
                        <a:t>Understand the limitations of each model of computation. 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PO1, PO10, PSO1 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9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6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of computation to different problems.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PO1,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4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797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analytical thinking and intuition for problem solving situations in related areas of theory of computation.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P, MC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10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limitations of computation, i.e. the insolvability of problems.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 </a:t>
                      </a:r>
                      <a:r>
                        <a:rPr lang="en-IN" sz="1800" dirty="0" err="1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8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Compare, understand and analyze different languages, grammars, Automata and Machines.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</a:t>
                      </a:r>
                      <a:r>
                        <a:rPr lang="en-IN" sz="1800" dirty="0" err="1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Analyze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P, C&amp;S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6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60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Total Hours of instruction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Gill Sans MT" pitchFamily="34" charset="0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40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60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768999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404071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solidFill>
                  <a:srgbClr val="002060"/>
                </a:solidFill>
                <a:ea typeface="新細明體" pitchFamily="18" charset="-120"/>
              </a:rPr>
              <a:t>Set of Accepting States or Final State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124288"/>
              </p:ext>
            </p:extLst>
          </p:nvPr>
        </p:nvGraphicFramePr>
        <p:xfrm>
          <a:off x="6858000" y="441302"/>
          <a:ext cx="4048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4" imgW="9753600" imgH="9448800" progId="Equation.3">
                  <p:embed/>
                </p:oleObj>
              </mc:Choice>
              <mc:Fallback>
                <p:oleObj name="Equation" r:id="rId4" imgW="9753600" imgH="9448800" progId="Equation.3">
                  <p:embed/>
                  <p:pic>
                    <p:nvPicPr>
                      <p:cNvPr id="50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41302"/>
                        <a:ext cx="404813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Oval 5"/>
          <p:cNvSpPr>
            <a:spLocks noChangeArrowheads="1"/>
          </p:cNvSpPr>
          <p:nvPr/>
        </p:nvSpPr>
        <p:spPr bwMode="auto">
          <a:xfrm>
            <a:off x="14478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4038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53340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6705600" y="4876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Oval 9"/>
          <p:cNvSpPr>
            <a:spLocks noChangeArrowheads="1"/>
          </p:cNvSpPr>
          <p:nvPr/>
        </p:nvSpPr>
        <p:spPr bwMode="auto">
          <a:xfrm>
            <a:off x="6553200" y="472440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838200" y="5181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2766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5720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58674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1524000" y="4876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6" imgW="10058400" imgH="11277600" progId="Equation.3">
                  <p:embed/>
                </p:oleObj>
              </mc:Choice>
              <mc:Fallback>
                <p:oleObj name="Equation" r:id="rId6" imgW="10058400" imgH="11277600" progId="Equation.3">
                  <p:embed/>
                  <p:pic>
                    <p:nvPicPr>
                      <p:cNvPr id="50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876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1" name="Oval 15"/>
          <p:cNvSpPr>
            <a:spLocks noChangeArrowheads="1"/>
          </p:cNvSpPr>
          <p:nvPr/>
        </p:nvSpPr>
        <p:spPr bwMode="auto">
          <a:xfrm>
            <a:off x="27432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2" name="Object 16"/>
          <p:cNvGraphicFramePr>
            <a:graphicFrameLocks noChangeAspect="1"/>
          </p:cNvGraphicFramePr>
          <p:nvPr/>
        </p:nvGraphicFramePr>
        <p:xfrm>
          <a:off x="2857500" y="48768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8" imgW="8229600" imgH="11277600" progId="Equation.3">
                  <p:embed/>
                </p:oleObj>
              </mc:Choice>
              <mc:Fallback>
                <p:oleObj name="Equation" r:id="rId8" imgW="8229600" imgH="11277600" progId="Equation.3">
                  <p:embed/>
                  <p:pic>
                    <p:nvPicPr>
                      <p:cNvPr id="5019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8768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3" name="Object 17"/>
          <p:cNvGraphicFramePr>
            <a:graphicFrameLocks noChangeAspect="1"/>
          </p:cNvGraphicFramePr>
          <p:nvPr/>
        </p:nvGraphicFramePr>
        <p:xfrm>
          <a:off x="4127500" y="4876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10" imgW="9448800" imgH="11277600" progId="Equation.3">
                  <p:embed/>
                </p:oleObj>
              </mc:Choice>
              <mc:Fallback>
                <p:oleObj name="Equation" r:id="rId10" imgW="9448800" imgH="11277600" progId="Equation.3">
                  <p:embed/>
                  <p:pic>
                    <p:nvPicPr>
                      <p:cNvPr id="501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4876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4" name="Object 18"/>
          <p:cNvGraphicFramePr>
            <a:graphicFrameLocks noChangeAspect="1"/>
          </p:cNvGraphicFramePr>
          <p:nvPr/>
        </p:nvGraphicFramePr>
        <p:xfrm>
          <a:off x="5422900" y="48768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12" imgW="9448800" imgH="11277600" progId="Equation.3">
                  <p:embed/>
                </p:oleObj>
              </mc:Choice>
              <mc:Fallback>
                <p:oleObj name="Equation" r:id="rId12" imgW="9448800" imgH="11277600" progId="Equation.3">
                  <p:embed/>
                  <p:pic>
                    <p:nvPicPr>
                      <p:cNvPr id="5019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48768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19812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7" name="Object 21"/>
          <p:cNvGraphicFramePr>
            <a:graphicFrameLocks noChangeAspect="1"/>
          </p:cNvGraphicFramePr>
          <p:nvPr/>
        </p:nvGraphicFramePr>
        <p:xfrm>
          <a:off x="22098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5019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8" name="Object 22"/>
          <p:cNvGraphicFramePr>
            <a:graphicFrameLocks noChangeAspect="1"/>
          </p:cNvGraphicFramePr>
          <p:nvPr/>
        </p:nvGraphicFramePr>
        <p:xfrm>
          <a:off x="35052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6" imgW="6705600" imgH="9144000" progId="Equation.3">
                  <p:embed/>
                </p:oleObj>
              </mc:Choice>
              <mc:Fallback>
                <p:oleObj name="Equation" r:id="rId16" imgW="6705600" imgH="9144000" progId="Equation.3">
                  <p:embed/>
                  <p:pic>
                    <p:nvPicPr>
                      <p:cNvPr id="5019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9" name="Object 23"/>
          <p:cNvGraphicFramePr>
            <a:graphicFrameLocks noChangeAspect="1"/>
          </p:cNvGraphicFramePr>
          <p:nvPr/>
        </p:nvGraphicFramePr>
        <p:xfrm>
          <a:off x="4800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18" imgW="6705600" imgH="9144000" progId="Equation.3">
                  <p:embed/>
                </p:oleObj>
              </mc:Choice>
              <mc:Fallback>
                <p:oleObj name="Equation" r:id="rId18" imgW="6705600" imgH="9144000" progId="Equation.3">
                  <p:embed/>
                  <p:pic>
                    <p:nvPicPr>
                      <p:cNvPr id="5019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0" name="Object 24"/>
          <p:cNvGraphicFramePr>
            <a:graphicFrameLocks noChangeAspect="1"/>
          </p:cNvGraphicFramePr>
          <p:nvPr/>
        </p:nvGraphicFramePr>
        <p:xfrm>
          <a:off x="60960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9" imgW="6400800" imgH="6705600" progId="Equation.3">
                  <p:embed/>
                </p:oleObj>
              </mc:Choice>
              <mc:Fallback>
                <p:oleObj name="Equation" r:id="rId19" imgW="6400800" imgH="6705600" progId="Equation.3">
                  <p:embed/>
                  <p:pic>
                    <p:nvPicPr>
                      <p:cNvPr id="5020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6108700" y="3594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03" name="Object 27"/>
          <p:cNvGraphicFramePr>
            <a:graphicFrameLocks noChangeAspect="1"/>
          </p:cNvGraphicFramePr>
          <p:nvPr/>
        </p:nvGraphicFramePr>
        <p:xfrm>
          <a:off x="6184900" y="35941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20" imgW="9753600" imgH="11277600" progId="Equation.3">
                  <p:embed/>
                </p:oleObj>
              </mc:Choice>
              <mc:Fallback>
                <p:oleObj name="Equation" r:id="rId20" imgW="9753600" imgH="11277600" progId="Equation.3">
                  <p:embed/>
                  <p:pic>
                    <p:nvPicPr>
                      <p:cNvPr id="5020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35941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4" name="Object 28"/>
          <p:cNvGraphicFramePr>
            <a:graphicFrameLocks noChangeAspect="1"/>
          </p:cNvGraphicFramePr>
          <p:nvPr/>
        </p:nvGraphicFramePr>
        <p:xfrm>
          <a:off x="3048000" y="4419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5020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19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5" name="Object 29"/>
          <p:cNvGraphicFramePr>
            <a:graphicFrameLocks noChangeAspect="1"/>
          </p:cNvGraphicFramePr>
          <p:nvPr/>
        </p:nvGraphicFramePr>
        <p:xfrm>
          <a:off x="42672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5020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6" name="Object 30"/>
          <p:cNvGraphicFramePr>
            <a:graphicFrameLocks noChangeAspect="1"/>
          </p:cNvGraphicFramePr>
          <p:nvPr/>
        </p:nvGraphicFramePr>
        <p:xfrm>
          <a:off x="5562600" y="4419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5020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419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7" name="Object 31"/>
          <p:cNvGraphicFramePr>
            <a:graphicFrameLocks noChangeAspect="1"/>
          </p:cNvGraphicFramePr>
          <p:nvPr/>
        </p:nvGraphicFramePr>
        <p:xfrm>
          <a:off x="1676400" y="4343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5020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8" name="Freeform 32"/>
          <p:cNvSpPr>
            <a:spLocks/>
          </p:cNvSpPr>
          <p:nvPr/>
        </p:nvSpPr>
        <p:spPr bwMode="auto">
          <a:xfrm>
            <a:off x="5943600" y="2819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09" name="Object 33"/>
          <p:cNvGraphicFramePr>
            <a:graphicFrameLocks noChangeAspect="1"/>
          </p:cNvGraphicFramePr>
          <p:nvPr/>
        </p:nvGraphicFramePr>
        <p:xfrm>
          <a:off x="5956300" y="23749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26" imgW="16154400" imgH="10668000" progId="Equation.3">
                  <p:embed/>
                </p:oleObj>
              </mc:Choice>
              <mc:Fallback>
                <p:oleObj name="Equation" r:id="rId26" imgW="16154400" imgH="10668000" progId="Equation.3">
                  <p:embed/>
                  <p:pic>
                    <p:nvPicPr>
                      <p:cNvPr id="5020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3749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5715000" y="4114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Freeform 35"/>
          <p:cNvSpPr>
            <a:spLocks/>
          </p:cNvSpPr>
          <p:nvPr/>
        </p:nvSpPr>
        <p:spPr bwMode="auto">
          <a:xfrm>
            <a:off x="4419600" y="3962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2" name="Freeform 36"/>
          <p:cNvSpPr>
            <a:spLocks/>
          </p:cNvSpPr>
          <p:nvPr/>
        </p:nvSpPr>
        <p:spPr bwMode="auto">
          <a:xfrm>
            <a:off x="3124200" y="3771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3" name="Freeform 37"/>
          <p:cNvSpPr>
            <a:spLocks/>
          </p:cNvSpPr>
          <p:nvPr/>
        </p:nvSpPr>
        <p:spPr bwMode="auto">
          <a:xfrm>
            <a:off x="1828800" y="3149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1428728" y="1785926"/>
          <a:ext cx="17399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28" imgW="41757600" imgH="13716000" progId="Equation.3">
                  <p:embed/>
                </p:oleObj>
              </mc:Choice>
              <mc:Fallback>
                <p:oleObj name="Equation" r:id="rId28" imgW="41757600" imgH="13716000" progId="Equation.3">
                  <p:embed/>
                  <p:pic>
                    <p:nvPicPr>
                      <p:cNvPr id="5021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28" y="1785926"/>
                        <a:ext cx="1739900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114800"/>
            <a:ext cx="900113" cy="609600"/>
            <a:chOff x="4224" y="1824"/>
            <a:chExt cx="567" cy="384"/>
          </a:xfrm>
        </p:grpSpPr>
        <p:graphicFrame>
          <p:nvGraphicFramePr>
            <p:cNvPr id="50217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30" imgW="16154400" imgH="10668000" progId="Equation.3">
                    <p:embed/>
                  </p:oleObj>
                </mc:Choice>
                <mc:Fallback>
                  <p:oleObj name="Equation" r:id="rId30" imgW="16154400" imgH="10668000" progId="Equation.3">
                    <p:embed/>
                    <p:pic>
                      <p:nvPicPr>
                        <p:cNvPr id="5021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218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50219" name="Object 43"/>
          <p:cNvGraphicFramePr>
            <a:graphicFrameLocks noChangeAspect="1"/>
          </p:cNvGraphicFramePr>
          <p:nvPr/>
        </p:nvGraphicFramePr>
        <p:xfrm>
          <a:off x="6781800" y="4876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31" imgW="10058400" imgH="11277600" progId="Equation.3">
                  <p:embed/>
                </p:oleObj>
              </mc:Choice>
              <mc:Fallback>
                <p:oleObj name="Equation" r:id="rId31" imgW="10058400" imgH="11277600" progId="Equation.3">
                  <p:embed/>
                  <p:pic>
                    <p:nvPicPr>
                      <p:cNvPr id="5021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76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556792"/>
            <a:ext cx="8153400" cy="990600"/>
          </a:xfrm>
        </p:spPr>
        <p:txBody>
          <a:bodyPr>
            <a:normAutofit/>
          </a:bodyPr>
          <a:lstStyle/>
          <a:p>
            <a:r>
              <a:rPr lang="en-IN" sz="5100" b="1" dirty="0">
                <a:solidFill>
                  <a:srgbClr val="C00000"/>
                </a:solidFill>
              </a:rPr>
              <a:t>PDA</a:t>
            </a:r>
            <a:r>
              <a:rPr lang="en-IN" sz="5100" b="1" dirty="0"/>
              <a:t> (</a:t>
            </a:r>
            <a:r>
              <a:rPr lang="en-IN" sz="5100" b="1" dirty="0">
                <a:solidFill>
                  <a:srgbClr val="C00000"/>
                </a:solidFill>
              </a:rPr>
              <a:t>P</a:t>
            </a:r>
            <a:r>
              <a:rPr lang="en-IN" sz="5100" b="1" dirty="0"/>
              <a:t>ush </a:t>
            </a:r>
            <a:r>
              <a:rPr lang="en-IN" sz="5100" b="1" dirty="0">
                <a:solidFill>
                  <a:srgbClr val="C00000"/>
                </a:solidFill>
              </a:rPr>
              <a:t>D</a:t>
            </a:r>
            <a:r>
              <a:rPr lang="en-IN" sz="5100" b="1" dirty="0"/>
              <a:t>own </a:t>
            </a:r>
            <a:r>
              <a:rPr lang="en-IN" sz="5100" b="1" dirty="0">
                <a:solidFill>
                  <a:srgbClr val="C00000"/>
                </a:solidFill>
              </a:rPr>
              <a:t>A</a:t>
            </a:r>
            <a:r>
              <a:rPr lang="en-IN" sz="5100" b="1" dirty="0"/>
              <a:t>utomata)</a:t>
            </a:r>
          </a:p>
        </p:txBody>
      </p:sp>
      <p:pic>
        <p:nvPicPr>
          <p:cNvPr id="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79" y="3933056"/>
            <a:ext cx="502014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194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6632"/>
            <a:ext cx="9144000" cy="6741368"/>
          </a:xfrm>
        </p:spPr>
        <p:txBody>
          <a:bodyPr>
            <a:normAutofit fontScale="40000" lnSpcReduction="20000"/>
          </a:bodyPr>
          <a:lstStyle/>
          <a:p>
            <a:pPr marL="0" indent="0" eaLnBrk="1" hangingPunct="1">
              <a:buNone/>
            </a:pPr>
            <a:r>
              <a:rPr lang="en-US" altLang="en-US" sz="7800" dirty="0">
                <a:solidFill>
                  <a:srgbClr val="FF0000"/>
                </a:solidFill>
                <a:cs typeface="Times New Roman" panose="02020603050405020304" pitchFamily="18" charset="0"/>
              </a:rPr>
              <a:t>A </a:t>
            </a:r>
            <a:r>
              <a:rPr lang="en-US" altLang="en-US" sz="7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pushdown automaton (PDA)</a:t>
            </a:r>
            <a:r>
              <a:rPr lang="en-US" altLang="en-US" sz="7800" dirty="0">
                <a:solidFill>
                  <a:srgbClr val="FF0000"/>
                </a:solidFill>
                <a:cs typeface="Times New Roman" panose="02020603050405020304" pitchFamily="18" charset="0"/>
              </a:rPr>
              <a:t> consists of seven-tuple</a:t>
            </a:r>
            <a:r>
              <a:rPr lang="en-US" altLang="en-US" sz="7800" dirty="0">
                <a:cs typeface="Times New Roman" panose="02020603050405020304" pitchFamily="18" charset="0"/>
              </a:rPr>
              <a:t>:</a:t>
            </a:r>
          </a:p>
          <a:p>
            <a:pPr eaLnBrk="1" hangingPunct="1"/>
            <a:endParaRPr lang="en-US" altLang="en-US" sz="5600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5600" dirty="0">
                <a:cs typeface="Times New Roman" panose="02020603050405020304" pitchFamily="18" charset="0"/>
              </a:rPr>
              <a:t>	</a:t>
            </a:r>
            <a:r>
              <a:rPr lang="en-US" altLang="en-US" sz="7800" b="1" dirty="0">
                <a:cs typeface="Times New Roman" panose="02020603050405020304" pitchFamily="18" charset="0"/>
              </a:rPr>
              <a:t>M = (Q, Σ, Г, δ, q</a:t>
            </a:r>
            <a:r>
              <a:rPr lang="en-US" altLang="en-US" sz="7800" b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7800" b="1" dirty="0">
                <a:cs typeface="Times New Roman" panose="02020603050405020304" pitchFamily="18" charset="0"/>
              </a:rPr>
              <a:t>, z</a:t>
            </a:r>
            <a:r>
              <a:rPr lang="en-US" altLang="en-US" sz="7800" b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7800" b="1" dirty="0">
                <a:cs typeface="Times New Roman" panose="02020603050405020304" pitchFamily="18" charset="0"/>
              </a:rPr>
              <a:t>, F)</a:t>
            </a:r>
          </a:p>
          <a:p>
            <a:pPr eaLnBrk="1" hangingPunct="1">
              <a:buFontTx/>
              <a:buNone/>
            </a:pPr>
            <a:endParaRPr lang="en-US" altLang="en-US" sz="7800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Q	A </a:t>
            </a:r>
            <a:r>
              <a:rPr lang="en-US" altLang="en-US" sz="7800" u="sng" dirty="0">
                <a:cs typeface="Times New Roman" panose="02020603050405020304" pitchFamily="18" charset="0"/>
              </a:rPr>
              <a:t>finite</a:t>
            </a:r>
            <a:r>
              <a:rPr lang="en-US" altLang="en-US" sz="7800" dirty="0">
                <a:cs typeface="Times New Roman" panose="02020603050405020304" pitchFamily="18" charset="0"/>
              </a:rPr>
              <a:t> set of states</a:t>
            </a: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Σ	A </a:t>
            </a:r>
            <a:r>
              <a:rPr lang="en-US" altLang="en-US" sz="7800" u="sng" dirty="0">
                <a:cs typeface="Times New Roman" panose="02020603050405020304" pitchFamily="18" charset="0"/>
              </a:rPr>
              <a:t>finite</a:t>
            </a:r>
            <a:r>
              <a:rPr lang="en-US" altLang="en-US" sz="7800" dirty="0">
                <a:cs typeface="Times New Roman" panose="02020603050405020304" pitchFamily="18" charset="0"/>
              </a:rPr>
              <a:t> input alphabet</a:t>
            </a: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Г	A </a:t>
            </a:r>
            <a:r>
              <a:rPr lang="en-US" altLang="en-US" sz="7800" u="sng" dirty="0">
                <a:cs typeface="Times New Roman" panose="02020603050405020304" pitchFamily="18" charset="0"/>
              </a:rPr>
              <a:t>finite</a:t>
            </a:r>
            <a:r>
              <a:rPr lang="en-US" altLang="en-US" sz="7800" dirty="0">
                <a:cs typeface="Times New Roman" panose="02020603050405020304" pitchFamily="18" charset="0"/>
              </a:rPr>
              <a:t> stack alphabet</a:t>
            </a: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q</a:t>
            </a:r>
            <a:r>
              <a:rPr lang="en-US" altLang="en-US" sz="7800" baseline="-25000" dirty="0">
                <a:cs typeface="Times New Roman" panose="02020603050405020304" pitchFamily="18" charset="0"/>
              </a:rPr>
              <a:t>0	</a:t>
            </a:r>
            <a:r>
              <a:rPr lang="en-US" altLang="en-US" sz="7800" dirty="0">
                <a:cs typeface="Times New Roman" panose="02020603050405020304" pitchFamily="18" charset="0"/>
              </a:rPr>
              <a:t>The initial/starting state, q</a:t>
            </a:r>
            <a:r>
              <a:rPr lang="en-US" altLang="en-US" sz="7800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7800" dirty="0">
                <a:cs typeface="Times New Roman" panose="02020603050405020304" pitchFamily="18" charset="0"/>
              </a:rPr>
              <a:t> is in Q</a:t>
            </a: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z</a:t>
            </a:r>
            <a:r>
              <a:rPr lang="en-US" altLang="en-US" sz="7800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7800" dirty="0">
                <a:cs typeface="Times New Roman" panose="02020603050405020304" pitchFamily="18" charset="0"/>
              </a:rPr>
              <a:t>	A starting stack symbol, </a:t>
            </a: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F	A set of final/accepting states, which is a subset </a:t>
            </a:r>
            <a:r>
              <a:rPr lang="en-US" altLang="en-US" sz="7800">
                <a:cs typeface="Times New Roman" panose="02020603050405020304" pitchFamily="18" charset="0"/>
              </a:rPr>
              <a:t>of </a:t>
            </a:r>
            <a:endParaRPr lang="en-US" altLang="en-US" sz="7800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7800" dirty="0">
                <a:cs typeface="Times New Roman" panose="02020603050405020304" pitchFamily="18" charset="0"/>
              </a:rPr>
              <a:t>	δ	A transition function, where</a:t>
            </a:r>
          </a:p>
          <a:p>
            <a:pPr eaLnBrk="1" hangingPunct="1">
              <a:buFontTx/>
              <a:buNone/>
            </a:pPr>
            <a:endParaRPr lang="en-US" altLang="en-US" sz="3600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3600" dirty="0">
                <a:cs typeface="Times New Roman" panose="02020603050405020304" pitchFamily="18" charset="0"/>
              </a:rPr>
              <a:t>	</a:t>
            </a:r>
            <a:r>
              <a:rPr lang="en-US" altLang="en-US" sz="5900" b="1" dirty="0">
                <a:cs typeface="Times New Roman" panose="02020603050405020304" pitchFamily="18" charset="0"/>
              </a:rPr>
              <a:t> δ: </a:t>
            </a:r>
            <a:r>
              <a:rPr lang="en-US" altLang="en-US" sz="6300" b="1" dirty="0">
                <a:solidFill>
                  <a:srgbClr val="FF0000"/>
                </a:solidFill>
                <a:cs typeface="Times New Roman" panose="02020603050405020304" pitchFamily="18" charset="0"/>
              </a:rPr>
              <a:t>Q x (Σ U {ε}) x Г –</a:t>
            </a:r>
            <a:r>
              <a:rPr lang="en-US" altLang="en-US" sz="6300" b="1" baseline="-2000" dirty="0">
                <a:solidFill>
                  <a:srgbClr val="FF0000"/>
                </a:solidFill>
                <a:cs typeface="Times New Roman" panose="02020603050405020304" pitchFamily="18" charset="0"/>
              </a:rPr>
              <a:t>&gt;</a:t>
            </a:r>
            <a:r>
              <a:rPr lang="en-US" altLang="en-US" sz="6300" b="1" dirty="0">
                <a:solidFill>
                  <a:srgbClr val="FF0000"/>
                </a:solidFill>
                <a:cs typeface="Times New Roman" panose="02020603050405020304" pitchFamily="18" charset="0"/>
              </a:rPr>
              <a:t> Q x Г*</a:t>
            </a:r>
          </a:p>
          <a:p>
            <a:pPr eaLnBrk="1" hangingPunct="1">
              <a:buFontTx/>
              <a:buNone/>
            </a:pPr>
            <a:r>
              <a:rPr lang="en-US" altLang="en-US" sz="5900" b="1" dirty="0">
                <a:cs typeface="Times New Roman" panose="02020603050405020304" pitchFamily="18" charset="0"/>
              </a:rPr>
              <a:t> 	 δ: </a:t>
            </a:r>
            <a:r>
              <a:rPr lang="en-US" altLang="en-US" sz="6300" b="1" dirty="0">
                <a:solidFill>
                  <a:srgbClr val="FF0000"/>
                </a:solidFill>
                <a:cs typeface="Times New Roman" panose="02020603050405020304" pitchFamily="18" charset="0"/>
              </a:rPr>
              <a:t>Q x (Σ U {ε}) x Г –</a:t>
            </a:r>
            <a:r>
              <a:rPr lang="en-US" altLang="en-US" sz="6300" b="1" baseline="-2000" dirty="0">
                <a:solidFill>
                  <a:srgbClr val="FF0000"/>
                </a:solidFill>
                <a:cs typeface="Times New Roman" panose="02020603050405020304" pitchFamily="18" charset="0"/>
              </a:rPr>
              <a:t>&gt;</a:t>
            </a:r>
            <a:r>
              <a:rPr lang="en-US" altLang="en-US" sz="63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6300" b="1" dirty="0">
                <a:solidFill>
                  <a:srgbClr val="FF0000"/>
                </a:solidFill>
              </a:rPr>
              <a:t>2</a:t>
            </a:r>
            <a:r>
              <a:rPr lang="en-US" altLang="en-US" sz="6300" b="1" baseline="30000" dirty="0">
                <a:solidFill>
                  <a:srgbClr val="FF0000"/>
                </a:solidFill>
              </a:rPr>
              <a:t>Q x Г* </a:t>
            </a:r>
            <a:r>
              <a:rPr lang="en-US" altLang="en-US" sz="6300" b="1" dirty="0">
                <a:solidFill>
                  <a:srgbClr val="FF0000"/>
                </a:solidFill>
              </a:rPr>
              <a:t> (case of NPDA)</a:t>
            </a:r>
            <a:endParaRPr lang="en-US" altLang="en-US" sz="6300" dirty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endParaRPr lang="en-US" altLang="en-US" sz="5900" b="1" dirty="0"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573316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6613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Model of PDA</a:t>
            </a:r>
          </a:p>
        </p:txBody>
      </p:sp>
      <p:sp>
        <p:nvSpPr>
          <p:cNvPr id="1056" name="Text Box 41"/>
          <p:cNvSpPr txBox="1">
            <a:spLocks noChangeArrowheads="1"/>
          </p:cNvSpPr>
          <p:nvPr/>
        </p:nvSpPr>
        <p:spPr bwMode="auto">
          <a:xfrm>
            <a:off x="1905000" y="1371600"/>
            <a:ext cx="2574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 dirty="0"/>
              <a:t>Input String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1905000"/>
            <a:ext cx="8201025" cy="4343400"/>
            <a:chOff x="914400" y="1905000"/>
            <a:chExt cx="8201025" cy="4343400"/>
          </a:xfrm>
        </p:grpSpPr>
        <p:sp>
          <p:nvSpPr>
            <p:cNvPr id="1029" name="Rectangle 3"/>
            <p:cNvSpPr>
              <a:spLocks noChangeArrowheads="1"/>
            </p:cNvSpPr>
            <p:nvPr/>
          </p:nvSpPr>
          <p:spPr bwMode="auto">
            <a:xfrm>
              <a:off x="1066800" y="3581400"/>
              <a:ext cx="3886200" cy="266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Rectangle 18"/>
            <p:cNvSpPr>
              <a:spLocks noChangeArrowheads="1"/>
            </p:cNvSpPr>
            <p:nvPr/>
          </p:nvSpPr>
          <p:spPr bwMode="auto">
            <a:xfrm>
              <a:off x="914400" y="1905000"/>
              <a:ext cx="4191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" name="Line 19"/>
            <p:cNvSpPr>
              <a:spLocks noChangeShapeType="1"/>
            </p:cNvSpPr>
            <p:nvPr/>
          </p:nvSpPr>
          <p:spPr bwMode="auto">
            <a:xfrm>
              <a:off x="1295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5" name="Line 20"/>
            <p:cNvSpPr>
              <a:spLocks noChangeShapeType="1"/>
            </p:cNvSpPr>
            <p:nvPr/>
          </p:nvSpPr>
          <p:spPr bwMode="auto">
            <a:xfrm>
              <a:off x="1676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6" name="Line 21"/>
            <p:cNvSpPr>
              <a:spLocks noChangeShapeType="1"/>
            </p:cNvSpPr>
            <p:nvPr/>
          </p:nvSpPr>
          <p:spPr bwMode="auto">
            <a:xfrm>
              <a:off x="2057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7" name="Line 22"/>
            <p:cNvSpPr>
              <a:spLocks noChangeShapeType="1"/>
            </p:cNvSpPr>
            <p:nvPr/>
          </p:nvSpPr>
          <p:spPr bwMode="auto">
            <a:xfrm>
              <a:off x="2438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8" name="Line 23"/>
            <p:cNvSpPr>
              <a:spLocks noChangeShapeType="1"/>
            </p:cNvSpPr>
            <p:nvPr/>
          </p:nvSpPr>
          <p:spPr bwMode="auto">
            <a:xfrm>
              <a:off x="2819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9" name="Line 24"/>
            <p:cNvSpPr>
              <a:spLocks noChangeShapeType="1"/>
            </p:cNvSpPr>
            <p:nvPr/>
          </p:nvSpPr>
          <p:spPr bwMode="auto">
            <a:xfrm>
              <a:off x="3200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0" name="Line 25"/>
            <p:cNvSpPr>
              <a:spLocks noChangeShapeType="1"/>
            </p:cNvSpPr>
            <p:nvPr/>
          </p:nvSpPr>
          <p:spPr bwMode="auto">
            <a:xfrm>
              <a:off x="3581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1" name="Line 26"/>
            <p:cNvSpPr>
              <a:spLocks noChangeShapeType="1"/>
            </p:cNvSpPr>
            <p:nvPr/>
          </p:nvSpPr>
          <p:spPr bwMode="auto">
            <a:xfrm>
              <a:off x="3962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2" name="Line 27"/>
            <p:cNvSpPr>
              <a:spLocks noChangeShapeType="1"/>
            </p:cNvSpPr>
            <p:nvPr/>
          </p:nvSpPr>
          <p:spPr bwMode="auto">
            <a:xfrm>
              <a:off x="4343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3" name="Line 28"/>
            <p:cNvSpPr>
              <a:spLocks noChangeShapeType="1"/>
            </p:cNvSpPr>
            <p:nvPr/>
          </p:nvSpPr>
          <p:spPr bwMode="auto">
            <a:xfrm>
              <a:off x="4724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4" name="Line 39"/>
            <p:cNvSpPr>
              <a:spLocks noChangeShapeType="1"/>
            </p:cNvSpPr>
            <p:nvPr/>
          </p:nvSpPr>
          <p:spPr bwMode="auto">
            <a:xfrm>
              <a:off x="2971800" y="2438400"/>
              <a:ext cx="0" cy="1143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5" name="Line 40"/>
            <p:cNvSpPr>
              <a:spLocks noChangeShapeType="1"/>
            </p:cNvSpPr>
            <p:nvPr/>
          </p:nvSpPr>
          <p:spPr bwMode="auto">
            <a:xfrm flipH="1">
              <a:off x="4953000" y="6019800"/>
              <a:ext cx="1752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8" name="Text Box 43"/>
            <p:cNvSpPr txBox="1">
              <a:spLocks noChangeArrowheads="1"/>
            </p:cNvSpPr>
            <p:nvPr/>
          </p:nvSpPr>
          <p:spPr bwMode="auto">
            <a:xfrm>
              <a:off x="1749779" y="4728519"/>
              <a:ext cx="25202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/>
                <a:t>Finite Control</a:t>
              </a:r>
            </a:p>
          </p:txBody>
        </p:sp>
        <p:sp>
          <p:nvSpPr>
            <p:cNvPr id="1059" name="Rectangle 9"/>
            <p:cNvSpPr>
              <a:spLocks noChangeArrowheads="1"/>
            </p:cNvSpPr>
            <p:nvPr/>
          </p:nvSpPr>
          <p:spPr bwMode="auto">
            <a:xfrm>
              <a:off x="6707188" y="4381500"/>
              <a:ext cx="8382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0" name="Line 10"/>
            <p:cNvSpPr>
              <a:spLocks noChangeShapeType="1"/>
            </p:cNvSpPr>
            <p:nvPr/>
          </p:nvSpPr>
          <p:spPr bwMode="auto">
            <a:xfrm>
              <a:off x="6707188" y="48387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1061" name="Line 11"/>
            <p:cNvSpPr>
              <a:spLocks noChangeShapeType="1"/>
            </p:cNvSpPr>
            <p:nvPr/>
          </p:nvSpPr>
          <p:spPr bwMode="auto">
            <a:xfrm>
              <a:off x="6707188" y="52959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62" name="Line 12"/>
            <p:cNvSpPr>
              <a:spLocks noChangeShapeType="1"/>
            </p:cNvSpPr>
            <p:nvPr/>
          </p:nvSpPr>
          <p:spPr bwMode="auto">
            <a:xfrm>
              <a:off x="6707188" y="57531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63" name="Text Box 13"/>
            <p:cNvSpPr txBox="1">
              <a:spLocks noChangeArrowheads="1"/>
            </p:cNvSpPr>
            <p:nvPr/>
          </p:nvSpPr>
          <p:spPr bwMode="auto">
            <a:xfrm>
              <a:off x="6669088" y="3767138"/>
              <a:ext cx="11448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/>
                <a:t>Stack</a:t>
              </a: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999288" y="586105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37" name="Equation" r:id="rId3" imgW="253780" imgH="203024" progId="">
                    <p:embed/>
                  </p:oleObj>
                </mc:Choice>
                <mc:Fallback>
                  <p:oleObj name="Equation" r:id="rId3" imgW="253780" imgH="203024" progId="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9288" y="5861050"/>
                          <a:ext cx="254000" cy="203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4" name="Line 21"/>
            <p:cNvSpPr>
              <a:spLocks noChangeShapeType="1"/>
            </p:cNvSpPr>
            <p:nvPr/>
          </p:nvSpPr>
          <p:spPr bwMode="auto">
            <a:xfrm flipH="1">
              <a:off x="7545388" y="59055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065" name="Text Box 22"/>
            <p:cNvSpPr txBox="1">
              <a:spLocks noChangeArrowheads="1"/>
            </p:cNvSpPr>
            <p:nvPr/>
          </p:nvSpPr>
          <p:spPr bwMode="auto">
            <a:xfrm>
              <a:off x="8307388" y="5600700"/>
              <a:ext cx="808037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top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75909" y="3106638"/>
            <a:ext cx="216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R-Head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76056" y="5593318"/>
            <a:ext cx="216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R/W  -Head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5883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The States</a:t>
            </a:r>
          </a:p>
        </p:txBody>
      </p:sp>
      <p:sp>
        <p:nvSpPr>
          <p:cNvPr id="1032" name="Oval 3"/>
          <p:cNvSpPr>
            <a:spLocks noChangeArrowheads="1"/>
          </p:cNvSpPr>
          <p:nvPr/>
        </p:nvSpPr>
        <p:spPr bwMode="auto">
          <a:xfrm>
            <a:off x="31242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" name="Oval 4"/>
          <p:cNvSpPr>
            <a:spLocks noChangeArrowheads="1"/>
          </p:cNvSpPr>
          <p:nvPr/>
        </p:nvSpPr>
        <p:spPr bwMode="auto">
          <a:xfrm>
            <a:off x="59436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" name="Line 5"/>
          <p:cNvSpPr>
            <a:spLocks noChangeShapeType="1"/>
          </p:cNvSpPr>
          <p:nvPr/>
        </p:nvSpPr>
        <p:spPr bwMode="auto">
          <a:xfrm>
            <a:off x="3810000" y="4267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76600" y="40386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381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070600" y="4038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4038600"/>
                        <a:ext cx="43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962400" y="38100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Equation" r:id="rId7" imgW="1663700" imgH="444500" progId="Equation.3">
                  <p:embed/>
                </p:oleObj>
              </mc:Choice>
              <mc:Fallback>
                <p:oleObj name="Equation" r:id="rId7" imgW="1663700" imgH="4445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810000"/>
                        <a:ext cx="16637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Line 9"/>
          <p:cNvSpPr>
            <a:spLocks noChangeShapeType="1"/>
          </p:cNvSpPr>
          <p:nvPr/>
        </p:nvSpPr>
        <p:spPr bwMode="auto">
          <a:xfrm>
            <a:off x="2971800" y="2819400"/>
            <a:ext cx="9906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036" name="Text Box 10"/>
          <p:cNvSpPr txBox="1">
            <a:spLocks noChangeArrowheads="1"/>
          </p:cNvSpPr>
          <p:nvPr/>
        </p:nvSpPr>
        <p:spPr bwMode="auto">
          <a:xfrm>
            <a:off x="1752600" y="14478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 flipH="1">
            <a:off x="4648200" y="28194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038" name="Text Box 12"/>
          <p:cNvSpPr txBox="1">
            <a:spLocks noChangeArrowheads="1"/>
          </p:cNvSpPr>
          <p:nvPr/>
        </p:nvSpPr>
        <p:spPr bwMode="auto">
          <a:xfrm>
            <a:off x="4191000" y="13716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Pop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39" name="Text Box 13"/>
          <p:cNvSpPr txBox="1">
            <a:spLocks noChangeArrowheads="1"/>
          </p:cNvSpPr>
          <p:nvPr/>
        </p:nvSpPr>
        <p:spPr bwMode="auto">
          <a:xfrm>
            <a:off x="6629400" y="14478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Push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40" name="Line 14"/>
          <p:cNvSpPr>
            <a:spLocks noChangeShapeType="1"/>
          </p:cNvSpPr>
          <p:nvPr/>
        </p:nvSpPr>
        <p:spPr bwMode="auto">
          <a:xfrm flipH="1">
            <a:off x="5638800" y="2819400"/>
            <a:ext cx="1066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3962400" y="4343400"/>
          <a:ext cx="1812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Equation" r:id="rId9" imgW="647419" imgH="203112" progId="">
                  <p:embed/>
                </p:oleObj>
              </mc:Choice>
              <mc:Fallback>
                <p:oleObj name="Equation" r:id="rId9" imgW="647419" imgH="203112" progId="">
                  <p:embed/>
                  <p:pic>
                    <p:nvPicPr>
                      <p:cNvPr id="10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343400"/>
                        <a:ext cx="18129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77091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Box 2"/>
          <p:cNvSpPr txBox="1">
            <a:spLocks noChangeArrowheads="1"/>
          </p:cNvSpPr>
          <p:nvPr/>
        </p:nvSpPr>
        <p:spPr bwMode="auto">
          <a:xfrm>
            <a:off x="914400" y="304800"/>
            <a:ext cx="754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C00000"/>
                </a:solidFill>
              </a:rPr>
              <a:t>State Representation &amp; Execution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90800" y="2743200"/>
          <a:ext cx="5032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Equation" r:id="rId3" imgW="152334" imgH="190417" progId="Equation.3">
                  <p:embed/>
                </p:oleObj>
              </mc:Choice>
              <mc:Fallback>
                <p:oleObj name="Equation" r:id="rId3" imgW="152334" imgH="190417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743200"/>
                        <a:ext cx="503238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181600" y="2895600"/>
          <a:ext cx="4619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Equation" r:id="rId5" imgW="139639" imgH="152334" progId="Equation.3">
                  <p:embed/>
                </p:oleObj>
              </mc:Choice>
              <mc:Fallback>
                <p:oleObj name="Equation" r:id="rId5" imgW="139639" imgH="152334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895600"/>
                        <a:ext cx="461963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Oval 2"/>
          <p:cNvSpPr>
            <a:spLocks noChangeArrowheads="1"/>
          </p:cNvSpPr>
          <p:nvPr/>
        </p:nvSpPr>
        <p:spPr bwMode="auto">
          <a:xfrm>
            <a:off x="2514600" y="2743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7" name="Oval 2"/>
          <p:cNvSpPr>
            <a:spLocks noChangeArrowheads="1"/>
          </p:cNvSpPr>
          <p:nvPr/>
        </p:nvSpPr>
        <p:spPr bwMode="auto">
          <a:xfrm>
            <a:off x="51054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963863" y="2414588"/>
          <a:ext cx="19907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Equation" r:id="rId7" imgW="710891" imgH="165028" progId="">
                  <p:embed/>
                </p:oleObj>
              </mc:Choice>
              <mc:Fallback>
                <p:oleObj name="Equation" r:id="rId7" imgW="710891" imgH="165028" progId="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2414588"/>
                        <a:ext cx="19907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Line 15"/>
          <p:cNvSpPr>
            <a:spLocks noChangeShapeType="1"/>
          </p:cNvSpPr>
          <p:nvPr/>
        </p:nvSpPr>
        <p:spPr bwMode="auto">
          <a:xfrm>
            <a:off x="3200400" y="3124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200400" y="1905000"/>
          <a:ext cx="167163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Equation" r:id="rId9" imgW="596641" imgH="203112" progId="">
                  <p:embed/>
                </p:oleObj>
              </mc:Choice>
              <mc:Fallback>
                <p:oleObj name="Equation" r:id="rId9" imgW="596641" imgH="203112" progId="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05000"/>
                        <a:ext cx="167163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Line 21"/>
          <p:cNvSpPr>
            <a:spLocks noChangeShapeType="1"/>
          </p:cNvSpPr>
          <p:nvPr/>
        </p:nvSpPr>
        <p:spPr bwMode="auto">
          <a:xfrm>
            <a:off x="16764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060" name="Oval 23"/>
          <p:cNvSpPr>
            <a:spLocks noChangeArrowheads="1"/>
          </p:cNvSpPr>
          <p:nvPr/>
        </p:nvSpPr>
        <p:spPr bwMode="auto">
          <a:xfrm>
            <a:off x="4972050" y="26670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6720" y="567649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772270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9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3810000" y="4572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Equation" r:id="rId7" imgW="1663700" imgH="444500" progId="Equation.3">
                  <p:embed/>
                </p:oleObj>
              </mc:Choice>
              <mc:Fallback>
                <p:oleObj name="Equation" r:id="rId7" imgW="1663700" imgH="444500" progId="Equation.3">
                  <p:embed/>
                  <p:pic>
                    <p:nvPicPr>
                      <p:cNvPr id="3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57200"/>
                        <a:ext cx="16637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" name="Rectangle 8"/>
          <p:cNvSpPr>
            <a:spLocks noChangeArrowheads="1"/>
          </p:cNvSpPr>
          <p:nvPr/>
        </p:nvSpPr>
        <p:spPr bwMode="auto">
          <a:xfrm>
            <a:off x="931863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Line 9"/>
          <p:cNvSpPr>
            <a:spLocks noChangeShapeType="1"/>
          </p:cNvSpPr>
          <p:nvPr/>
        </p:nvSpPr>
        <p:spPr bwMode="auto">
          <a:xfrm>
            <a:off x="2074863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094" name="Line 10"/>
          <p:cNvSpPr>
            <a:spLocks noChangeShapeType="1"/>
          </p:cNvSpPr>
          <p:nvPr/>
        </p:nvSpPr>
        <p:spPr bwMode="auto">
          <a:xfrm>
            <a:off x="2608263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095" name="Rectangle 11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Line 12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2227263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7" name="Line 14"/>
          <p:cNvSpPr>
            <a:spLocks noChangeShapeType="1"/>
          </p:cNvSpPr>
          <p:nvPr/>
        </p:nvSpPr>
        <p:spPr bwMode="auto">
          <a:xfrm>
            <a:off x="2362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1223963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3052763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30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30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" name="Line 18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3099" name="Text Box 19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3100" name="Text Box 20"/>
          <p:cNvSpPr txBox="1">
            <a:spLocks noChangeArrowheads="1"/>
          </p:cNvSpPr>
          <p:nvPr/>
        </p:nvSpPr>
        <p:spPr bwMode="auto">
          <a:xfrm>
            <a:off x="1905000" y="16764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3101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3102" name="AutoShape 29"/>
          <p:cNvSpPr>
            <a:spLocks noChangeArrowheads="1"/>
          </p:cNvSpPr>
          <p:nvPr/>
        </p:nvSpPr>
        <p:spPr bwMode="auto">
          <a:xfrm>
            <a:off x="3735388" y="4810125"/>
            <a:ext cx="1847850" cy="1077913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Replace</a:t>
            </a:r>
          </a:p>
        </p:txBody>
      </p:sp>
      <p:sp>
        <p:nvSpPr>
          <p:cNvPr id="3103" name="Line 30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104" name="Line 31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3081" name="Object 12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16" imgW="215900" imgH="254000" progId="Equation.3">
                  <p:embed/>
                </p:oleObj>
              </mc:Choice>
              <mc:Fallback>
                <p:oleObj name="Equation" r:id="rId16" imgW="215900" imgH="254000" progId="Equation.3">
                  <p:embed/>
                  <p:pic>
                    <p:nvPicPr>
                      <p:cNvPr id="308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13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308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14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Equation" r:id="rId20" imgW="241195" imgH="431613" progId="Equation.3">
                  <p:embed/>
                </p:oleObj>
              </mc:Choice>
              <mc:Fallback>
                <p:oleObj name="Equation" r:id="rId20" imgW="241195" imgH="431613" progId="Equation.3">
                  <p:embed/>
                  <p:pic>
                    <p:nvPicPr>
                      <p:cNvPr id="308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9" name="Rectangle 35"/>
          <p:cNvSpPr>
            <a:spLocks noChangeArrowheads="1"/>
          </p:cNvSpPr>
          <p:nvPr/>
        </p:nvSpPr>
        <p:spPr bwMode="auto">
          <a:xfrm>
            <a:off x="62484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0" name="Line 36"/>
          <p:cNvSpPr>
            <a:spLocks noChangeShapeType="1"/>
          </p:cNvSpPr>
          <p:nvPr/>
        </p:nvSpPr>
        <p:spPr bwMode="auto">
          <a:xfrm>
            <a:off x="62484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4131" name="Line 37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32" name="Line 38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8" name="Object 15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22" imgW="215900" imgH="254000" progId="Equation.3">
                  <p:embed/>
                </p:oleObj>
              </mc:Choice>
              <mc:Fallback>
                <p:oleObj name="Equation" r:id="rId22" imgW="215900" imgH="254000" progId="Equation.3">
                  <p:embed/>
                  <p:pic>
                    <p:nvPicPr>
                      <p:cNvPr id="410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16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Equation" r:id="rId23" imgW="254000" imgH="355600" progId="Equation.3">
                  <p:embed/>
                </p:oleObj>
              </mc:Choice>
              <mc:Fallback>
                <p:oleObj name="Equation" r:id="rId23" imgW="254000" imgH="355600" progId="Equation.3">
                  <p:embed/>
                  <p:pic>
                    <p:nvPicPr>
                      <p:cNvPr id="410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Object 17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411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1" name="Object 18"/>
          <p:cNvGraphicFramePr>
            <a:graphicFrameLocks noChangeAspect="1"/>
          </p:cNvGraphicFramePr>
          <p:nvPr/>
        </p:nvGraphicFramePr>
        <p:xfrm>
          <a:off x="6553200" y="480060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Equation" r:id="rId25" imgW="241195" imgH="279279" progId="Equation.3">
                  <p:embed/>
                </p:oleObj>
              </mc:Choice>
              <mc:Fallback>
                <p:oleObj name="Equation" r:id="rId25" imgW="241195" imgH="279279" progId="Equation.3">
                  <p:embed/>
                  <p:pic>
                    <p:nvPicPr>
                      <p:cNvPr id="41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800600"/>
                        <a:ext cx="2397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3" name="Line 43"/>
          <p:cNvSpPr>
            <a:spLocks noChangeShapeType="1"/>
          </p:cNvSpPr>
          <p:nvPr/>
        </p:nvSpPr>
        <p:spPr bwMode="auto">
          <a:xfrm flipH="1">
            <a:off x="7086600" y="4876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11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5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116388" y="552450"/>
          <a:ext cx="129381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Equation" r:id="rId7" imgW="875920" imgH="253890" progId="">
                  <p:embed/>
                </p:oleObj>
              </mc:Choice>
              <mc:Fallback>
                <p:oleObj name="Equation" r:id="rId7" imgW="875920" imgH="253890" progId="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552450"/>
                        <a:ext cx="1293812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" name="Rectangle 8"/>
          <p:cNvSpPr>
            <a:spLocks noChangeArrowheads="1"/>
          </p:cNvSpPr>
          <p:nvPr/>
        </p:nvSpPr>
        <p:spPr bwMode="auto">
          <a:xfrm>
            <a:off x="1406525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Line 9"/>
          <p:cNvSpPr>
            <a:spLocks noChangeShapeType="1"/>
          </p:cNvSpPr>
          <p:nvPr/>
        </p:nvSpPr>
        <p:spPr bwMode="auto">
          <a:xfrm>
            <a:off x="2549525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19" name="Line 10"/>
          <p:cNvSpPr>
            <a:spLocks noChangeShapeType="1"/>
          </p:cNvSpPr>
          <p:nvPr/>
        </p:nvSpPr>
        <p:spPr bwMode="auto">
          <a:xfrm>
            <a:off x="3082925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701925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0" name="Line 12"/>
          <p:cNvSpPr>
            <a:spLocks noChangeShapeType="1"/>
          </p:cNvSpPr>
          <p:nvPr/>
        </p:nvSpPr>
        <p:spPr bwMode="auto">
          <a:xfrm>
            <a:off x="2819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698625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4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25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3527425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41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AutoShape 22"/>
          <p:cNvSpPr>
            <a:spLocks noChangeArrowheads="1"/>
          </p:cNvSpPr>
          <p:nvPr/>
        </p:nvSpPr>
        <p:spPr bwMode="auto">
          <a:xfrm>
            <a:off x="4351338" y="4810125"/>
            <a:ext cx="1171575" cy="1077913"/>
          </a:xfrm>
          <a:prstGeom prst="rightArrow">
            <a:avLst>
              <a:gd name="adj1" fmla="val 50000"/>
              <a:gd name="adj2" fmla="val 27172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4122" name="Rectangle 23"/>
          <p:cNvSpPr>
            <a:spLocks noChangeArrowheads="1"/>
          </p:cNvSpPr>
          <p:nvPr/>
        </p:nvSpPr>
        <p:spPr bwMode="auto">
          <a:xfrm>
            <a:off x="1158875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3" name="Line 24"/>
          <p:cNvSpPr>
            <a:spLocks noChangeShapeType="1"/>
          </p:cNvSpPr>
          <p:nvPr/>
        </p:nvSpPr>
        <p:spPr bwMode="auto">
          <a:xfrm>
            <a:off x="1158875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4104" name="Object 11"/>
          <p:cNvGraphicFramePr>
            <a:graphicFrameLocks noChangeAspect="1"/>
          </p:cNvGraphicFramePr>
          <p:nvPr/>
        </p:nvGraphicFramePr>
        <p:xfrm>
          <a:off x="1463675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410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4" name="Line 26"/>
          <p:cNvSpPr>
            <a:spLocks noChangeShapeType="1"/>
          </p:cNvSpPr>
          <p:nvPr/>
        </p:nvSpPr>
        <p:spPr bwMode="auto">
          <a:xfrm>
            <a:off x="1158875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25" name="Line 27"/>
          <p:cNvSpPr>
            <a:spLocks noChangeShapeType="1"/>
          </p:cNvSpPr>
          <p:nvPr/>
        </p:nvSpPr>
        <p:spPr bwMode="auto">
          <a:xfrm>
            <a:off x="1158875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5" name="Object 12"/>
          <p:cNvGraphicFramePr>
            <a:graphicFrameLocks noChangeAspect="1"/>
          </p:cNvGraphicFramePr>
          <p:nvPr/>
        </p:nvGraphicFramePr>
        <p:xfrm>
          <a:off x="1463675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16" imgW="215900" imgH="254000" progId="Equation.3">
                  <p:embed/>
                </p:oleObj>
              </mc:Choice>
              <mc:Fallback>
                <p:oleObj name="Equation" r:id="rId16" imgW="215900" imgH="254000" progId="Equation.3">
                  <p:embed/>
                  <p:pic>
                    <p:nvPicPr>
                      <p:cNvPr id="4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13"/>
          <p:cNvGraphicFramePr>
            <a:graphicFrameLocks noChangeAspect="1"/>
          </p:cNvGraphicFramePr>
          <p:nvPr/>
        </p:nvGraphicFramePr>
        <p:xfrm>
          <a:off x="1463675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410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14"/>
          <p:cNvGraphicFramePr>
            <a:graphicFrameLocks noChangeAspect="1"/>
          </p:cNvGraphicFramePr>
          <p:nvPr/>
        </p:nvGraphicFramePr>
        <p:xfrm>
          <a:off x="1463675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20" imgW="241195" imgH="431613" progId="Equation.3">
                  <p:embed/>
                </p:oleObj>
              </mc:Choice>
              <mc:Fallback>
                <p:oleObj name="Equation" r:id="rId20" imgW="241195" imgH="431613" progId="Equation.3">
                  <p:embed/>
                  <p:pic>
                    <p:nvPicPr>
                      <p:cNvPr id="410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0" name="Rectangle 31"/>
          <p:cNvSpPr>
            <a:spLocks noChangeArrowheads="1"/>
          </p:cNvSpPr>
          <p:nvPr/>
        </p:nvSpPr>
        <p:spPr bwMode="auto">
          <a:xfrm>
            <a:off x="6569075" y="4114800"/>
            <a:ext cx="8382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1" name="Line 32"/>
          <p:cNvSpPr>
            <a:spLocks noChangeShapeType="1"/>
          </p:cNvSpPr>
          <p:nvPr/>
        </p:nvSpPr>
        <p:spPr bwMode="auto">
          <a:xfrm>
            <a:off x="6569075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5152" name="Line 33"/>
          <p:cNvSpPr>
            <a:spLocks noChangeShapeType="1"/>
          </p:cNvSpPr>
          <p:nvPr/>
        </p:nvSpPr>
        <p:spPr bwMode="auto">
          <a:xfrm>
            <a:off x="6569075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53" name="Line 34"/>
          <p:cNvSpPr>
            <a:spLocks noChangeShapeType="1"/>
          </p:cNvSpPr>
          <p:nvPr/>
        </p:nvSpPr>
        <p:spPr bwMode="auto">
          <a:xfrm>
            <a:off x="6569075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32" name="Object 15"/>
          <p:cNvGraphicFramePr>
            <a:graphicFrameLocks noChangeAspect="1"/>
          </p:cNvGraphicFramePr>
          <p:nvPr/>
        </p:nvGraphicFramePr>
        <p:xfrm>
          <a:off x="6873875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22" imgW="215900" imgH="254000" progId="Equation.3">
                  <p:embed/>
                </p:oleObj>
              </mc:Choice>
              <mc:Fallback>
                <p:oleObj name="Equation" r:id="rId22" imgW="215900" imgH="254000" progId="Equation.3">
                  <p:embed/>
                  <p:pic>
                    <p:nvPicPr>
                      <p:cNvPr id="513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6"/>
          <p:cNvGraphicFramePr>
            <a:graphicFrameLocks noChangeAspect="1"/>
          </p:cNvGraphicFramePr>
          <p:nvPr/>
        </p:nvGraphicFramePr>
        <p:xfrm>
          <a:off x="6873875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23" imgW="254000" imgH="355600" progId="Equation.3">
                  <p:embed/>
                </p:oleObj>
              </mc:Choice>
              <mc:Fallback>
                <p:oleObj name="Equation" r:id="rId23" imgW="254000" imgH="355600" progId="Equation.3">
                  <p:embed/>
                  <p:pic>
                    <p:nvPicPr>
                      <p:cNvPr id="513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17"/>
          <p:cNvGraphicFramePr>
            <a:graphicFrameLocks noChangeAspect="1"/>
          </p:cNvGraphicFramePr>
          <p:nvPr/>
        </p:nvGraphicFramePr>
        <p:xfrm>
          <a:off x="6873875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513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Object 18"/>
          <p:cNvGraphicFramePr>
            <a:graphicFrameLocks noChangeAspect="1"/>
          </p:cNvGraphicFramePr>
          <p:nvPr/>
        </p:nvGraphicFramePr>
        <p:xfrm>
          <a:off x="6873875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Equation" r:id="rId25" imgW="254000" imgH="355600" progId="Equation.3">
                  <p:embed/>
                </p:oleObj>
              </mc:Choice>
              <mc:Fallback>
                <p:oleObj name="Equation" r:id="rId25" imgW="254000" imgH="355600" progId="Equation.3">
                  <p:embed/>
                  <p:pic>
                    <p:nvPicPr>
                      <p:cNvPr id="513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4" name="Line 39"/>
          <p:cNvSpPr>
            <a:spLocks noChangeShapeType="1"/>
          </p:cNvSpPr>
          <p:nvPr/>
        </p:nvSpPr>
        <p:spPr bwMode="auto">
          <a:xfrm>
            <a:off x="6569075" y="464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36" name="Object 19"/>
          <p:cNvGraphicFramePr>
            <a:graphicFrameLocks noChangeAspect="1"/>
          </p:cNvGraphicFramePr>
          <p:nvPr/>
        </p:nvGraphicFramePr>
        <p:xfrm>
          <a:off x="6873875" y="426720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Equation" r:id="rId26" imgW="241195" imgH="279279" progId="Equation.3">
                  <p:embed/>
                </p:oleObj>
              </mc:Choice>
              <mc:Fallback>
                <p:oleObj name="Equation" r:id="rId26" imgW="241195" imgH="279279" progId="Equation.3">
                  <p:embed/>
                  <p:pic>
                    <p:nvPicPr>
                      <p:cNvPr id="5136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267200"/>
                        <a:ext cx="2397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Line 41"/>
          <p:cNvSpPr>
            <a:spLocks noChangeShapeType="1"/>
          </p:cNvSpPr>
          <p:nvPr/>
        </p:nvSpPr>
        <p:spPr bwMode="auto">
          <a:xfrm flipH="1">
            <a:off x="1997075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4132" name="Text Box 42"/>
          <p:cNvSpPr txBox="1">
            <a:spLocks noChangeArrowheads="1"/>
          </p:cNvSpPr>
          <p:nvPr/>
        </p:nvSpPr>
        <p:spPr bwMode="auto">
          <a:xfrm>
            <a:off x="2606675" y="4724400"/>
            <a:ext cx="808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4133" name="Text Box 43"/>
          <p:cNvSpPr txBox="1">
            <a:spLocks noChangeArrowheads="1"/>
          </p:cNvSpPr>
          <p:nvPr/>
        </p:nvSpPr>
        <p:spPr bwMode="auto">
          <a:xfrm>
            <a:off x="2286000" y="17526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4134" name="Text Box 44"/>
          <p:cNvSpPr txBox="1">
            <a:spLocks noChangeArrowheads="1"/>
          </p:cNvSpPr>
          <p:nvPr/>
        </p:nvSpPr>
        <p:spPr bwMode="auto">
          <a:xfrm>
            <a:off x="1077913" y="4038600"/>
            <a:ext cx="1211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5159" name="Line 45"/>
          <p:cNvSpPr>
            <a:spLocks noChangeShapeType="1"/>
          </p:cNvSpPr>
          <p:nvPr/>
        </p:nvSpPr>
        <p:spPr bwMode="auto">
          <a:xfrm flipH="1">
            <a:off x="7407275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304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7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8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7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235450" y="552450"/>
          <a:ext cx="812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Equation" r:id="rId7" imgW="812447" imgH="253890" progId="">
                  <p:embed/>
                </p:oleObj>
              </mc:Choice>
              <mc:Fallback>
                <p:oleObj name="Equation" r:id="rId7" imgW="812447" imgH="253890" progId="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552450"/>
                        <a:ext cx="8128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Rectangle 15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0" name="Line 16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41" name="Line 17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5" name="Object 8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512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2" name="Line 19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26" name="Object 9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51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10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51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AutoShape 22"/>
          <p:cNvSpPr>
            <a:spLocks noChangeArrowheads="1"/>
          </p:cNvSpPr>
          <p:nvPr/>
        </p:nvSpPr>
        <p:spPr bwMode="auto">
          <a:xfrm>
            <a:off x="4137025" y="4157663"/>
            <a:ext cx="928688" cy="107791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Pop</a:t>
            </a:r>
          </a:p>
        </p:txBody>
      </p:sp>
      <p:sp>
        <p:nvSpPr>
          <p:cNvPr id="5144" name="Rectangle 23"/>
          <p:cNvSpPr>
            <a:spLocks noChangeArrowheads="1"/>
          </p:cNvSpPr>
          <p:nvPr/>
        </p:nvSpPr>
        <p:spPr bwMode="auto">
          <a:xfrm>
            <a:off x="838200" y="3995738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5" name="Line 24"/>
          <p:cNvSpPr>
            <a:spLocks noChangeShapeType="1"/>
          </p:cNvSpPr>
          <p:nvPr/>
        </p:nvSpPr>
        <p:spPr bwMode="auto">
          <a:xfrm>
            <a:off x="838200" y="45291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28" name="Object 11"/>
          <p:cNvGraphicFramePr>
            <a:graphicFrameLocks noChangeAspect="1"/>
          </p:cNvGraphicFramePr>
          <p:nvPr/>
        </p:nvGraphicFramePr>
        <p:xfrm>
          <a:off x="1143000" y="4071938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51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71938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6" name="Line 26"/>
          <p:cNvSpPr>
            <a:spLocks noChangeShapeType="1"/>
          </p:cNvSpPr>
          <p:nvPr/>
        </p:nvSpPr>
        <p:spPr bwMode="auto">
          <a:xfrm>
            <a:off x="838200" y="50625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838200" y="55197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9" name="Object 12"/>
          <p:cNvGraphicFramePr>
            <a:graphicFrameLocks noChangeAspect="1"/>
          </p:cNvGraphicFramePr>
          <p:nvPr/>
        </p:nvGraphicFramePr>
        <p:xfrm>
          <a:off x="1143000" y="5138738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Equation" r:id="rId16" imgW="215900" imgH="254000" progId="Equation.3">
                  <p:embed/>
                </p:oleObj>
              </mc:Choice>
              <mc:Fallback>
                <p:oleObj name="Equation" r:id="rId16" imgW="215900" imgH="254000" progId="Equation.3">
                  <p:embed/>
                  <p:pic>
                    <p:nvPicPr>
                      <p:cNvPr id="51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38738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3"/>
          <p:cNvGraphicFramePr>
            <a:graphicFrameLocks noChangeAspect="1"/>
          </p:cNvGraphicFramePr>
          <p:nvPr/>
        </p:nvGraphicFramePr>
        <p:xfrm>
          <a:off x="1143000" y="4605338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51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05338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4"/>
          <p:cNvGraphicFramePr>
            <a:graphicFrameLocks noChangeAspect="1"/>
          </p:cNvGraphicFramePr>
          <p:nvPr/>
        </p:nvGraphicFramePr>
        <p:xfrm>
          <a:off x="1143000" y="5519738"/>
          <a:ext cx="2397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Equation" r:id="rId20" imgW="241195" imgH="431613" progId="Equation.3">
                  <p:embed/>
                </p:oleObj>
              </mc:Choice>
              <mc:Fallback>
                <p:oleObj name="Equation" r:id="rId20" imgW="241195" imgH="431613" progId="Equation.3">
                  <p:embed/>
                  <p:pic>
                    <p:nvPicPr>
                      <p:cNvPr id="513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519738"/>
                        <a:ext cx="239713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Rectangle 31"/>
          <p:cNvSpPr>
            <a:spLocks noChangeArrowheads="1"/>
          </p:cNvSpPr>
          <p:nvPr/>
        </p:nvSpPr>
        <p:spPr bwMode="auto">
          <a:xfrm>
            <a:off x="6248400" y="4529138"/>
            <a:ext cx="838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9" name="Line 32"/>
          <p:cNvSpPr>
            <a:spLocks noChangeShapeType="1"/>
          </p:cNvSpPr>
          <p:nvPr/>
        </p:nvSpPr>
        <p:spPr bwMode="auto">
          <a:xfrm>
            <a:off x="6248400" y="50625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50" name="Line 33"/>
          <p:cNvSpPr>
            <a:spLocks noChangeShapeType="1"/>
          </p:cNvSpPr>
          <p:nvPr/>
        </p:nvSpPr>
        <p:spPr bwMode="auto">
          <a:xfrm>
            <a:off x="6248400" y="55197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32" name="Object 15"/>
          <p:cNvGraphicFramePr>
            <a:graphicFrameLocks noChangeAspect="1"/>
          </p:cNvGraphicFramePr>
          <p:nvPr/>
        </p:nvGraphicFramePr>
        <p:xfrm>
          <a:off x="6553200" y="5138738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Equation" r:id="rId22" imgW="215900" imgH="254000" progId="Equation.3">
                  <p:embed/>
                </p:oleObj>
              </mc:Choice>
              <mc:Fallback>
                <p:oleObj name="Equation" r:id="rId22" imgW="215900" imgH="254000" progId="Equation.3">
                  <p:embed/>
                  <p:pic>
                    <p:nvPicPr>
                      <p:cNvPr id="513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138738"/>
                        <a:ext cx="2159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6"/>
          <p:cNvGraphicFramePr>
            <a:graphicFrameLocks noChangeAspect="1"/>
          </p:cNvGraphicFramePr>
          <p:nvPr/>
        </p:nvGraphicFramePr>
        <p:xfrm>
          <a:off x="6553200" y="4605338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23" imgW="254000" imgH="355600" progId="Equation.3">
                  <p:embed/>
                </p:oleObj>
              </mc:Choice>
              <mc:Fallback>
                <p:oleObj name="Equation" r:id="rId23" imgW="254000" imgH="355600" progId="Equation.3">
                  <p:embed/>
                  <p:pic>
                    <p:nvPicPr>
                      <p:cNvPr id="513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605338"/>
                        <a:ext cx="254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17"/>
          <p:cNvGraphicFramePr>
            <a:graphicFrameLocks noChangeAspect="1"/>
          </p:cNvGraphicFramePr>
          <p:nvPr/>
        </p:nvGraphicFramePr>
        <p:xfrm>
          <a:off x="6553200" y="5519738"/>
          <a:ext cx="2397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513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519738"/>
                        <a:ext cx="239713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1" name="Line 37"/>
          <p:cNvSpPr>
            <a:spLocks noChangeShapeType="1"/>
          </p:cNvSpPr>
          <p:nvPr/>
        </p:nvSpPr>
        <p:spPr bwMode="auto">
          <a:xfrm flipH="1">
            <a:off x="1676400" y="43005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5152" name="Text Box 38"/>
          <p:cNvSpPr txBox="1">
            <a:spLocks noChangeArrowheads="1"/>
          </p:cNvSpPr>
          <p:nvPr/>
        </p:nvSpPr>
        <p:spPr bwMode="auto">
          <a:xfrm>
            <a:off x="2286000" y="4071938"/>
            <a:ext cx="8080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5153" name="Text Box 39"/>
          <p:cNvSpPr txBox="1">
            <a:spLocks noChangeArrowheads="1"/>
          </p:cNvSpPr>
          <p:nvPr/>
        </p:nvSpPr>
        <p:spPr bwMode="auto">
          <a:xfrm>
            <a:off x="6553200" y="16764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5154" name="Text Box 40"/>
          <p:cNvSpPr txBox="1">
            <a:spLocks noChangeArrowheads="1"/>
          </p:cNvSpPr>
          <p:nvPr/>
        </p:nvSpPr>
        <p:spPr bwMode="auto">
          <a:xfrm>
            <a:off x="685800" y="3386138"/>
            <a:ext cx="1211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5155" name="Line 41"/>
          <p:cNvSpPr>
            <a:spLocks noChangeShapeType="1"/>
          </p:cNvSpPr>
          <p:nvPr/>
        </p:nvSpPr>
        <p:spPr bwMode="auto">
          <a:xfrm flipH="1">
            <a:off x="7086600" y="47577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76949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057400" y="6248400"/>
            <a:ext cx="434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81200" y="5410200"/>
            <a:ext cx="4343400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2600" y="1438275"/>
            <a:ext cx="6891338" cy="2795588"/>
            <a:chOff x="1752600" y="1438275"/>
            <a:chExt cx="6891338" cy="2795588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4844878"/>
                </p:ext>
              </p:extLst>
            </p:nvPr>
          </p:nvGraphicFramePr>
          <p:xfrm>
            <a:off x="2506663" y="3146425"/>
            <a:ext cx="671512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1" name="Equation" r:id="rId3" imgW="203024" imgH="203024" progId="">
                    <p:embed/>
                  </p:oleObj>
                </mc:Choice>
                <mc:Fallback>
                  <p:oleObj name="Equation" r:id="rId3" imgW="203024" imgH="203024" progId="">
                    <p:embed/>
                    <p:pic>
                      <p:nvPicPr>
                        <p:cNvPr id="717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6663" y="3146425"/>
                          <a:ext cx="671512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1" name="Oval 2"/>
            <p:cNvSpPr>
              <a:spLocks noChangeArrowheads="1"/>
            </p:cNvSpPr>
            <p:nvPr/>
          </p:nvSpPr>
          <p:spPr bwMode="auto">
            <a:xfrm>
              <a:off x="2573338" y="31194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2" name="Line 21"/>
            <p:cNvSpPr>
              <a:spLocks noChangeShapeType="1"/>
            </p:cNvSpPr>
            <p:nvPr/>
          </p:nvSpPr>
          <p:spPr bwMode="auto">
            <a:xfrm>
              <a:off x="1752600" y="3481388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717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853512"/>
                </p:ext>
              </p:extLst>
            </p:nvPr>
          </p:nvGraphicFramePr>
          <p:xfrm>
            <a:off x="1909763" y="1901825"/>
            <a:ext cx="195738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2" name="Equation" r:id="rId5" imgW="698197" imgH="203112" progId="">
                    <p:embed/>
                  </p:oleObj>
                </mc:Choice>
                <mc:Fallback>
                  <p:oleObj name="Equation" r:id="rId5" imgW="698197" imgH="203112" progId="">
                    <p:embed/>
                    <p:pic>
                      <p:nvPicPr>
                        <p:cNvPr id="71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763" y="1901825"/>
                          <a:ext cx="195738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183" name="Picture 6" descr="Exampl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2514600" y="2328863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17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1101901"/>
                </p:ext>
              </p:extLst>
            </p:nvPr>
          </p:nvGraphicFramePr>
          <p:xfrm>
            <a:off x="2176463" y="1438275"/>
            <a:ext cx="1743075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3" name="Equation" r:id="rId8" imgW="622030" imgH="203112" progId="">
                    <p:embed/>
                  </p:oleObj>
                </mc:Choice>
                <mc:Fallback>
                  <p:oleObj name="Equation" r:id="rId8" imgW="622030" imgH="203112" progId="">
                    <p:embed/>
                    <p:pic>
                      <p:nvPicPr>
                        <p:cNvPr id="7172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6463" y="1438275"/>
                          <a:ext cx="1743075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4" name="Line 15"/>
            <p:cNvSpPr>
              <a:spLocks noChangeShapeType="1"/>
            </p:cNvSpPr>
            <p:nvPr/>
          </p:nvSpPr>
          <p:spPr bwMode="auto">
            <a:xfrm>
              <a:off x="3276600" y="354806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7185" name="Oval 2"/>
            <p:cNvSpPr>
              <a:spLocks noChangeArrowheads="1"/>
            </p:cNvSpPr>
            <p:nvPr/>
          </p:nvSpPr>
          <p:spPr bwMode="auto">
            <a:xfrm>
              <a:off x="5054600" y="32718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7186" name="Picture 11" descr="Exampl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4994275" y="2481263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1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0322857"/>
                </p:ext>
              </p:extLst>
            </p:nvPr>
          </p:nvGraphicFramePr>
          <p:xfrm>
            <a:off x="5140325" y="3298825"/>
            <a:ext cx="58737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" name="Equation" r:id="rId10" imgW="177569" imgH="202936" progId="">
                    <p:embed/>
                  </p:oleObj>
                </mc:Choice>
                <mc:Fallback>
                  <p:oleObj name="Equation" r:id="rId10" imgW="177569" imgH="202936" progId="">
                    <p:embed/>
                    <p:pic>
                      <p:nvPicPr>
                        <p:cNvPr id="717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0325" y="3298825"/>
                          <a:ext cx="587375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925470"/>
                </p:ext>
              </p:extLst>
            </p:nvPr>
          </p:nvGraphicFramePr>
          <p:xfrm>
            <a:off x="4719638" y="2019300"/>
            <a:ext cx="1566862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5" name="Equation" r:id="rId12" imgW="558558" imgH="203112" progId="">
                    <p:embed/>
                  </p:oleObj>
                </mc:Choice>
                <mc:Fallback>
                  <p:oleObj name="Equation" r:id="rId12" imgW="558558" imgH="203112" progId="">
                    <p:embed/>
                    <p:pic>
                      <p:nvPicPr>
                        <p:cNvPr id="717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9638" y="2019300"/>
                          <a:ext cx="1566862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2127837"/>
                </p:ext>
              </p:extLst>
            </p:nvPr>
          </p:nvGraphicFramePr>
          <p:xfrm>
            <a:off x="3375025" y="2938463"/>
            <a:ext cx="1566863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6" name="Equation" r:id="rId14" imgW="558558" imgH="203112" progId="">
                    <p:embed/>
                  </p:oleObj>
                </mc:Choice>
                <mc:Fallback>
                  <p:oleObj name="Equation" r:id="rId14" imgW="558558" imgH="203112" progId="">
                    <p:embed/>
                    <p:pic>
                      <p:nvPicPr>
                        <p:cNvPr id="717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025" y="2938463"/>
                          <a:ext cx="1566863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7" name="Line 15"/>
            <p:cNvSpPr>
              <a:spLocks noChangeShapeType="1"/>
            </p:cNvSpPr>
            <p:nvPr/>
          </p:nvSpPr>
          <p:spPr bwMode="auto">
            <a:xfrm>
              <a:off x="5715000" y="362426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717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380467"/>
                </p:ext>
              </p:extLst>
            </p:nvPr>
          </p:nvGraphicFramePr>
          <p:xfrm>
            <a:off x="7605713" y="3235325"/>
            <a:ext cx="671512" cy="671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7" name="Equation" r:id="rId16" imgW="203024" imgH="203024" progId="">
                    <p:embed/>
                  </p:oleObj>
                </mc:Choice>
                <mc:Fallback>
                  <p:oleObj name="Equation" r:id="rId16" imgW="203024" imgH="203024" progId="">
                    <p:embed/>
                    <p:pic>
                      <p:nvPicPr>
                        <p:cNvPr id="717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05713" y="3235325"/>
                          <a:ext cx="671512" cy="671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8" name="Oval 2"/>
            <p:cNvSpPr>
              <a:spLocks noChangeArrowheads="1"/>
            </p:cNvSpPr>
            <p:nvPr/>
          </p:nvSpPr>
          <p:spPr bwMode="auto">
            <a:xfrm>
              <a:off x="7634288" y="3243263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9" name="Oval 23"/>
            <p:cNvSpPr>
              <a:spLocks noChangeArrowheads="1"/>
            </p:cNvSpPr>
            <p:nvPr/>
          </p:nvSpPr>
          <p:spPr bwMode="auto">
            <a:xfrm>
              <a:off x="7500938" y="309086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717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048664"/>
                </p:ext>
              </p:extLst>
            </p:nvPr>
          </p:nvGraphicFramePr>
          <p:xfrm>
            <a:off x="5743575" y="3014663"/>
            <a:ext cx="18161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8" name="Equation" r:id="rId18" imgW="647419" imgH="203112" progId="">
                    <p:embed/>
                  </p:oleObj>
                </mc:Choice>
                <mc:Fallback>
                  <p:oleObj name="Equation" r:id="rId18" imgW="647419" imgH="203112" progId="">
                    <p:embed/>
                    <p:pic>
                      <p:nvPicPr>
                        <p:cNvPr id="717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3575" y="3014663"/>
                          <a:ext cx="18161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66" name="Rectangle 21"/>
          <p:cNvSpPr>
            <a:spLocks noChangeArrowheads="1"/>
          </p:cNvSpPr>
          <p:nvPr/>
        </p:nvSpPr>
        <p:spPr bwMode="auto">
          <a:xfrm>
            <a:off x="1752600" y="533400"/>
            <a:ext cx="547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32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7191" name="Rectangle 20"/>
          <p:cNvSpPr>
            <a:spLocks noChangeArrowheads="1"/>
          </p:cNvSpPr>
          <p:nvPr/>
        </p:nvSpPr>
        <p:spPr bwMode="auto">
          <a:xfrm>
            <a:off x="2057400" y="4281488"/>
            <a:ext cx="64008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aa)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b,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b,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= (</a:t>
            </a:r>
            <a:r>
              <a:rPr lang="en-US" altLang="en-US" dirty="0" err="1"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cs typeface="Times New Roman" panose="02020603050405020304" pitchFamily="18" charset="0"/>
              </a:rPr>
              <a:t>f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 // By Final State</a:t>
            </a: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                         OR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ε)// by empty stack</a:t>
            </a: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72911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3000"/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3000"/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3000"/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3000"/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3000"/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3000"/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3000"/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2000"/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06663" y="3443288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" name="Equation" r:id="rId3" imgW="203024" imgH="203024" progId="">
                  <p:embed/>
                </p:oleObj>
              </mc:Choice>
              <mc:Fallback>
                <p:oleObj name="Equation" r:id="rId3" imgW="203024" imgH="203024" progId="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63" y="3443288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Oval 2"/>
          <p:cNvSpPr>
            <a:spLocks noChangeArrowheads="1"/>
          </p:cNvSpPr>
          <p:nvPr/>
        </p:nvSpPr>
        <p:spPr bwMode="auto">
          <a:xfrm>
            <a:off x="257333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4" name="Line 21"/>
          <p:cNvSpPr>
            <a:spLocks noChangeShapeType="1"/>
          </p:cNvSpPr>
          <p:nvPr/>
        </p:nvSpPr>
        <p:spPr bwMode="auto">
          <a:xfrm>
            <a:off x="175260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803400" y="2198688"/>
          <a:ext cx="2171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Equation" r:id="rId5" imgW="774364" imgH="203112" progId="">
                  <p:embed/>
                </p:oleObj>
              </mc:Choice>
              <mc:Fallback>
                <p:oleObj name="Equation" r:id="rId5" imgW="774364" imgH="203112" progId="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2198688"/>
                        <a:ext cx="21717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5" name="Picture 6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251460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2070100" y="1735138"/>
          <a:ext cx="1955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Equation" r:id="rId8" imgW="698197" imgH="203112" progId="">
                  <p:embed/>
                </p:oleObj>
              </mc:Choice>
              <mc:Fallback>
                <p:oleObj name="Equation" r:id="rId8" imgW="698197" imgH="203112" progId="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735138"/>
                        <a:ext cx="19558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Line 15"/>
          <p:cNvSpPr>
            <a:spLocks noChangeShapeType="1"/>
          </p:cNvSpPr>
          <p:nvPr/>
        </p:nvSpPr>
        <p:spPr bwMode="auto">
          <a:xfrm>
            <a:off x="327660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8207" name="Oval 2"/>
          <p:cNvSpPr>
            <a:spLocks noChangeArrowheads="1"/>
          </p:cNvSpPr>
          <p:nvPr/>
        </p:nvSpPr>
        <p:spPr bwMode="auto">
          <a:xfrm>
            <a:off x="505460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208" name="Picture 10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499427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5140325" y="3595688"/>
          <a:ext cx="5873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Equation" r:id="rId10" imgW="177569" imgH="202936" progId="">
                  <p:embed/>
                </p:oleObj>
              </mc:Choice>
              <mc:Fallback>
                <p:oleObj name="Equation" r:id="rId10" imgW="177569" imgH="202936" progId="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3595688"/>
                        <a:ext cx="587375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4719638" y="2316163"/>
          <a:ext cx="1566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Equation" r:id="rId12" imgW="558558" imgH="203112" progId="">
                  <p:embed/>
                </p:oleObj>
              </mc:Choice>
              <mc:Fallback>
                <p:oleObj name="Equation" r:id="rId12" imgW="558558" imgH="203112" progId="">
                  <p:embed/>
                  <p:pic>
                    <p:nvPicPr>
                      <p:cNvPr id="8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638" y="2316163"/>
                        <a:ext cx="15668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3375025" y="3235325"/>
          <a:ext cx="1566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Equation" r:id="rId14" imgW="558558" imgH="203112" progId="">
                  <p:embed/>
                </p:oleObj>
              </mc:Choice>
              <mc:Fallback>
                <p:oleObj name="Equation" r:id="rId14" imgW="558558" imgH="203112" progId="">
                  <p:embed/>
                  <p:pic>
                    <p:nvPicPr>
                      <p:cNvPr id="81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3235325"/>
                        <a:ext cx="15668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Line 15"/>
          <p:cNvSpPr>
            <a:spLocks noChangeShapeType="1"/>
          </p:cNvSpPr>
          <p:nvPr/>
        </p:nvSpPr>
        <p:spPr bwMode="auto">
          <a:xfrm>
            <a:off x="571500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7605713" y="3532188"/>
          <a:ext cx="6715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Equation" r:id="rId16" imgW="203024" imgH="203024" progId="">
                  <p:embed/>
                </p:oleObj>
              </mc:Choice>
              <mc:Fallback>
                <p:oleObj name="Equation" r:id="rId16" imgW="203024" imgH="203024" progId="">
                  <p:embed/>
                  <p:pic>
                    <p:nvPicPr>
                      <p:cNvPr id="82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713" y="3532188"/>
                        <a:ext cx="6715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0" name="Oval 2"/>
          <p:cNvSpPr>
            <a:spLocks noChangeArrowheads="1"/>
          </p:cNvSpPr>
          <p:nvPr/>
        </p:nvSpPr>
        <p:spPr bwMode="auto">
          <a:xfrm>
            <a:off x="7634288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1" name="Oval 23"/>
          <p:cNvSpPr>
            <a:spLocks noChangeArrowheads="1"/>
          </p:cNvSpPr>
          <p:nvPr/>
        </p:nvSpPr>
        <p:spPr bwMode="auto">
          <a:xfrm>
            <a:off x="7500938" y="3387725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5743575" y="3311525"/>
          <a:ext cx="18161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Equation" r:id="rId18" imgW="647419" imgH="203112" progId="">
                  <p:embed/>
                </p:oleObj>
              </mc:Choice>
              <mc:Fallback>
                <p:oleObj name="Equation" r:id="rId18" imgW="647419" imgH="203112" progId="">
                  <p:embed/>
                  <p:pic>
                    <p:nvPicPr>
                      <p:cNvPr id="820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575" y="3311525"/>
                        <a:ext cx="18161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8" name="Rectangle 19"/>
          <p:cNvSpPr>
            <a:spLocks noChangeArrowheads="1"/>
          </p:cNvSpPr>
          <p:nvPr/>
        </p:nvSpPr>
        <p:spPr bwMode="auto">
          <a:xfrm>
            <a:off x="1752600" y="332656"/>
            <a:ext cx="49319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L={a</a:t>
            </a:r>
            <a:r>
              <a:rPr lang="en-US" altLang="en-US" sz="3200" b="1" i="1" baseline="30000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>
                <a:latin typeface="Aharoni" pitchFamily="2" charset="0"/>
                <a:cs typeface="Aharoni" pitchFamily="2" charset="0"/>
              </a:rPr>
              <a:t>2n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32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17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3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3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3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3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3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3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3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3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3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3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3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3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3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3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3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 animBg="1"/>
      <p:bldP spid="8207" grpId="0" animBg="1"/>
      <p:bldP spid="8210" grpId="0" animBg="1"/>
      <p:bldP spid="82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Transition Function 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072066" y="428604"/>
          <a:ext cx="571504" cy="55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3" imgW="7924800" imgH="10058400" progId="Equation.3">
                  <p:embed/>
                </p:oleObj>
              </mc:Choice>
              <mc:Fallback>
                <p:oleObj name="Equation" r:id="rId3" imgW="7924800" imgH="10058400" progId="Equation.3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428604"/>
                        <a:ext cx="571504" cy="558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Oval 7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5" imgW="10058400" imgH="11277600" progId="Equation.3">
                  <p:embed/>
                </p:oleObj>
              </mc:Choice>
              <mc:Fallback>
                <p:oleObj name="Equation" r:id="rId5" imgW="10058400" imgH="11277600" progId="Equation.3">
                  <p:embed/>
                  <p:pic>
                    <p:nvPicPr>
                      <p:cNvPr id="512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Oval 15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16" name="Object 16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7" imgW="8229600" imgH="11277600" progId="Equation.3">
                  <p:embed/>
                </p:oleObj>
              </mc:Choice>
              <mc:Fallback>
                <p:oleObj name="Equation" r:id="rId7" imgW="8229600" imgH="11277600" progId="Equation.3">
                  <p:embed/>
                  <p:pic>
                    <p:nvPicPr>
                      <p:cNvPr id="512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53340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7" name="Object 17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5121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8" name="Object 18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11" imgW="9448800" imgH="11277600" progId="Equation.3">
                  <p:embed/>
                </p:oleObj>
              </mc:Choice>
              <mc:Fallback>
                <p:oleObj name="Equation" r:id="rId11" imgW="9448800" imgH="11277600" progId="Equation.3">
                  <p:embed/>
                  <p:pic>
                    <p:nvPicPr>
                      <p:cNvPr id="5121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5121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0" name="Line 20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1" name="Object 21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5122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2" name="Object 22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5122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3" name="Object 23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5122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4" name="Object 24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512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6" name="Oval 26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7" name="Object 27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21" imgW="9753600" imgH="11277600" progId="Equation.3">
                  <p:embed/>
                </p:oleObj>
              </mc:Choice>
              <mc:Fallback>
                <p:oleObj name="Equation" r:id="rId21" imgW="9753600" imgH="11277600" progId="Equation.3">
                  <p:embed/>
                  <p:pic>
                    <p:nvPicPr>
                      <p:cNvPr id="5122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40513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8" name="Object 28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5122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9" name="Object 29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24" imgW="6400800" imgH="6705600" progId="Equation.3">
                  <p:embed/>
                </p:oleObj>
              </mc:Choice>
              <mc:Fallback>
                <p:oleObj name="Equation" r:id="rId24" imgW="6400800" imgH="6705600" progId="Equation.3">
                  <p:embed/>
                  <p:pic>
                    <p:nvPicPr>
                      <p:cNvPr id="512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953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0" name="Object 30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5123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876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1" name="Object 31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26" imgW="6705600" imgH="9144000" progId="Equation.3">
                  <p:embed/>
                </p:oleObj>
              </mc:Choice>
              <mc:Fallback>
                <p:oleObj name="Equation" r:id="rId26" imgW="6705600" imgH="9144000" progId="Equation.3">
                  <p:embed/>
                  <p:pic>
                    <p:nvPicPr>
                      <p:cNvPr id="5123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2" name="Freeform 32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3" name="Object 33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27" imgW="16154400" imgH="10668000" progId="Equation.3">
                  <p:embed/>
                </p:oleObj>
              </mc:Choice>
              <mc:Fallback>
                <p:oleObj name="Equation" r:id="rId27" imgW="16154400" imgH="10668000" progId="Equation.3">
                  <p:embed/>
                  <p:pic>
                    <p:nvPicPr>
                      <p:cNvPr id="51233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321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4" name="Line 34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5" name="Freeform 35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6" name="Freeform 36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7" name="Freeform 37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9" name="Object 39"/>
          <p:cNvGraphicFramePr>
            <a:graphicFrameLocks noChangeAspect="1"/>
          </p:cNvGraphicFramePr>
          <p:nvPr/>
        </p:nvGraphicFramePr>
        <p:xfrm>
          <a:off x="3214688" y="1857375"/>
          <a:ext cx="27559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29" imgW="66141600" imgH="12496800" progId="Equation.3">
                  <p:embed/>
                </p:oleObj>
              </mc:Choice>
              <mc:Fallback>
                <p:oleObj name="Equation" r:id="rId29" imgW="66141600" imgH="12496800" progId="Equation.3">
                  <p:embed/>
                  <p:pic>
                    <p:nvPicPr>
                      <p:cNvPr id="5123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1857375"/>
                        <a:ext cx="27559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51242" name="Object 42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Equation" r:id="rId31" imgW="16154400" imgH="10668000" progId="Equation.3">
                    <p:embed/>
                  </p:oleObj>
                </mc:Choice>
                <mc:Fallback>
                  <p:oleObj name="Equation" r:id="rId31" imgW="16154400" imgH="10668000" progId="Equation.3">
                    <p:embed/>
                    <p:pic>
                      <p:nvPicPr>
                        <p:cNvPr id="51242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43" name="Line 43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06663" y="4108450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Equation" r:id="rId3" imgW="203024" imgH="203024" progId="">
                  <p:embed/>
                </p:oleObj>
              </mc:Choice>
              <mc:Fallback>
                <p:oleObj name="Equation" r:id="rId3" imgW="203024" imgH="203024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63" y="4108450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Oval 2"/>
          <p:cNvSpPr>
            <a:spLocks noChangeArrowheads="1"/>
          </p:cNvSpPr>
          <p:nvPr/>
        </p:nvSpPr>
        <p:spPr bwMode="auto">
          <a:xfrm>
            <a:off x="2573338" y="4081463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9" name="Line 21"/>
          <p:cNvSpPr>
            <a:spLocks noChangeShapeType="1"/>
          </p:cNvSpPr>
          <p:nvPr/>
        </p:nvSpPr>
        <p:spPr bwMode="auto">
          <a:xfrm>
            <a:off x="1752600" y="444341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909763" y="2863850"/>
          <a:ext cx="19589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5" imgW="698197" imgH="203112" progId="">
                  <p:embed/>
                </p:oleObj>
              </mc:Choice>
              <mc:Fallback>
                <p:oleObj name="Equation" r:id="rId5" imgW="698197" imgH="203112" progId="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2863850"/>
                        <a:ext cx="19589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0" name="Picture 6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2514600" y="3290888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1" name="Line 15"/>
          <p:cNvSpPr>
            <a:spLocks noChangeShapeType="1"/>
          </p:cNvSpPr>
          <p:nvPr/>
        </p:nvSpPr>
        <p:spPr bwMode="auto">
          <a:xfrm flipV="1">
            <a:off x="3292475" y="4419600"/>
            <a:ext cx="265112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graphicFrame>
        <p:nvGraphicFramePr>
          <p:cNvPr id="9220" name="Object 8"/>
          <p:cNvGraphicFramePr>
            <a:graphicFrameLocks noChangeAspect="1"/>
          </p:cNvGraphicFramePr>
          <p:nvPr/>
        </p:nvGraphicFramePr>
        <p:xfrm>
          <a:off x="6062663" y="4078288"/>
          <a:ext cx="6715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8" imgW="203024" imgH="203024" progId="">
                  <p:embed/>
                </p:oleObj>
              </mc:Choice>
              <mc:Fallback>
                <p:oleObj name="Equation" r:id="rId8" imgW="203024" imgH="203024" progId="">
                  <p:embed/>
                  <p:pic>
                    <p:nvPicPr>
                      <p:cNvPr id="92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4078288"/>
                        <a:ext cx="6715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Oval 2"/>
          <p:cNvSpPr>
            <a:spLocks noChangeArrowheads="1"/>
          </p:cNvSpPr>
          <p:nvPr/>
        </p:nvSpPr>
        <p:spPr bwMode="auto">
          <a:xfrm>
            <a:off x="6091238" y="40862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3" name="Oval 23"/>
          <p:cNvSpPr>
            <a:spLocks noChangeArrowheads="1"/>
          </p:cNvSpPr>
          <p:nvPr/>
        </p:nvSpPr>
        <p:spPr bwMode="auto">
          <a:xfrm>
            <a:off x="5957888" y="3933825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9221" name="Object 9"/>
          <p:cNvGraphicFramePr>
            <a:graphicFrameLocks noChangeAspect="1"/>
          </p:cNvGraphicFramePr>
          <p:nvPr/>
        </p:nvGraphicFramePr>
        <p:xfrm>
          <a:off x="3832225" y="3857625"/>
          <a:ext cx="18161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10" imgW="647419" imgH="203112" progId="">
                  <p:embed/>
                </p:oleObj>
              </mc:Choice>
              <mc:Fallback>
                <p:oleObj name="Equation" r:id="rId10" imgW="647419" imgH="203112" progId="">
                  <p:embed/>
                  <p:pic>
                    <p:nvPicPr>
                      <p:cNvPr id="92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3857625"/>
                        <a:ext cx="18161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"/>
          <p:cNvGraphicFramePr>
            <a:graphicFrameLocks noChangeAspect="1"/>
          </p:cNvGraphicFramePr>
          <p:nvPr/>
        </p:nvGraphicFramePr>
        <p:xfrm>
          <a:off x="1981200" y="2493963"/>
          <a:ext cx="19224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Equation" r:id="rId12" imgW="685800" imgH="203200" progId="">
                  <p:embed/>
                </p:oleObj>
              </mc:Choice>
              <mc:Fallback>
                <p:oleObj name="Equation" r:id="rId12" imgW="685800" imgH="203200" progId="">
                  <p:embed/>
                  <p:pic>
                    <p:nvPicPr>
                      <p:cNvPr id="92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493963"/>
                        <a:ext cx="19224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1"/>
          <p:cNvGraphicFramePr>
            <a:graphicFrameLocks noChangeAspect="1"/>
          </p:cNvGraphicFramePr>
          <p:nvPr/>
        </p:nvGraphicFramePr>
        <p:xfrm>
          <a:off x="2195513" y="1579563"/>
          <a:ext cx="17049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Equation" r:id="rId14" imgW="609336" imgH="203112" progId="">
                  <p:embed/>
                </p:oleObj>
              </mc:Choice>
              <mc:Fallback>
                <p:oleObj name="Equation" r:id="rId14" imgW="609336" imgH="203112" progId="">
                  <p:embed/>
                  <p:pic>
                    <p:nvPicPr>
                      <p:cNvPr id="92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579563"/>
                        <a:ext cx="1704975" cy="627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2"/>
          <p:cNvGraphicFramePr>
            <a:graphicFrameLocks noChangeAspect="1"/>
          </p:cNvGraphicFramePr>
          <p:nvPr/>
        </p:nvGraphicFramePr>
        <p:xfrm>
          <a:off x="2133600" y="2036763"/>
          <a:ext cx="17414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Equation" r:id="rId16" imgW="622030" imgH="203112" progId="">
                  <p:embed/>
                </p:oleObj>
              </mc:Choice>
              <mc:Fallback>
                <p:oleObj name="Equation" r:id="rId16" imgW="622030" imgH="203112" progId="">
                  <p:embed/>
                  <p:pic>
                    <p:nvPicPr>
                      <p:cNvPr id="92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036763"/>
                        <a:ext cx="17414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4" name="Picture 22" descr="Exampl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2514600" y="4703763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5" name="Object 13"/>
          <p:cNvGraphicFramePr>
            <a:graphicFrameLocks noChangeAspect="1"/>
          </p:cNvGraphicFramePr>
          <p:nvPr/>
        </p:nvGraphicFramePr>
        <p:xfrm>
          <a:off x="2209800" y="5141913"/>
          <a:ext cx="1566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Equation" r:id="rId19" imgW="558558" imgH="203112" progId="">
                  <p:embed/>
                </p:oleObj>
              </mc:Choice>
              <mc:Fallback>
                <p:oleObj name="Equation" r:id="rId19" imgW="558558" imgH="203112" progId="">
                  <p:embed/>
                  <p:pic>
                    <p:nvPicPr>
                      <p:cNvPr id="92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41913"/>
                        <a:ext cx="15668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4"/>
          <p:cNvGraphicFramePr>
            <a:graphicFrameLocks noChangeAspect="1"/>
          </p:cNvGraphicFramePr>
          <p:nvPr/>
        </p:nvGraphicFramePr>
        <p:xfrm>
          <a:off x="2057400" y="5573713"/>
          <a:ext cx="1566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Equation" r:id="rId21" imgW="558558" imgH="203112" progId="">
                  <p:embed/>
                </p:oleObj>
              </mc:Choice>
              <mc:Fallback>
                <p:oleObj name="Equation" r:id="rId21" imgW="558558" imgH="203112" progId="">
                  <p:embed/>
                  <p:pic>
                    <p:nvPicPr>
                      <p:cNvPr id="92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573713"/>
                        <a:ext cx="15668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1" name="Rectangle 25"/>
          <p:cNvSpPr>
            <a:spLocks noChangeArrowheads="1"/>
          </p:cNvSpPr>
          <p:nvPr/>
        </p:nvSpPr>
        <p:spPr bwMode="auto">
          <a:xfrm>
            <a:off x="179512" y="457200"/>
            <a:ext cx="8964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rial Black" panose="020B0A04020102020204" pitchFamily="34" charset="0"/>
                <a:cs typeface="Aharoni" pitchFamily="2" charset="0"/>
              </a:rPr>
              <a:t>PDA for L={w </a:t>
            </a:r>
            <a:r>
              <a:rPr lang="en-US" altLang="en-US" sz="3200" b="1" dirty="0">
                <a:solidFill>
                  <a:schemeClr val="tx2"/>
                </a:solidFill>
                <a:latin typeface="Arial Black" panose="020B0A04020102020204" pitchFamily="34" charset="0"/>
                <a:cs typeface="Aharoni" pitchFamily="2" charset="0"/>
              </a:rPr>
              <a:t>/</a:t>
            </a:r>
            <a:r>
              <a:rPr lang="en-IN" sz="3200" dirty="0">
                <a:latin typeface="Arial Black" panose="020B0A04020102020204" pitchFamily="34" charset="0"/>
              </a:rPr>
              <a:t> </a:t>
            </a:r>
            <a:r>
              <a:rPr lang="en-IN" sz="3200" dirty="0" err="1">
                <a:latin typeface="Arial Black" panose="020B0A04020102020204" pitchFamily="34" charset="0"/>
              </a:rPr>
              <a:t>n</a:t>
            </a:r>
            <a:r>
              <a:rPr lang="en-IN" sz="3200" baseline="-25000" dirty="0" err="1">
                <a:latin typeface="Arial Black" panose="020B0A04020102020204" pitchFamily="34" charset="0"/>
              </a:rPr>
              <a:t>a</a:t>
            </a:r>
            <a:r>
              <a:rPr lang="en-IN" sz="3200" dirty="0">
                <a:latin typeface="Arial Black" panose="020B0A04020102020204" pitchFamily="34" charset="0"/>
              </a:rPr>
              <a:t>(w) = </a:t>
            </a:r>
            <a:r>
              <a:rPr lang="en-IN" sz="3200" dirty="0" err="1">
                <a:latin typeface="Arial Black" panose="020B0A04020102020204" pitchFamily="34" charset="0"/>
              </a:rPr>
              <a:t>n</a:t>
            </a:r>
            <a:r>
              <a:rPr lang="en-IN" sz="3200" baseline="-25000" dirty="0" err="1">
                <a:latin typeface="Arial Black" panose="020B0A04020102020204" pitchFamily="34" charset="0"/>
              </a:rPr>
              <a:t>b</a:t>
            </a:r>
            <a:r>
              <a:rPr lang="en-IN" sz="3200" dirty="0">
                <a:latin typeface="Arial Black" panose="020B0A04020102020204" pitchFamily="34" charset="0"/>
              </a:rPr>
              <a:t>(w)</a:t>
            </a:r>
            <a:r>
              <a:rPr lang="en-US" altLang="en-US" sz="3200" b="1" dirty="0">
                <a:latin typeface="Arial Black" panose="020B0A04020102020204" pitchFamily="34" charset="0"/>
                <a:cs typeface="Aharoni" pitchFamily="2" charset="0"/>
              </a:rPr>
              <a:t>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22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20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20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2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20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2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2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animBg="1"/>
      <p:bldP spid="9232" grpId="0" animBg="1"/>
      <p:bldP spid="9233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319213" y="3443288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" name="Equation" r:id="rId3" imgW="203024" imgH="203024" progId="">
                  <p:embed/>
                </p:oleObj>
              </mc:Choice>
              <mc:Fallback>
                <p:oleObj name="Equation" r:id="rId3" imgW="203024" imgH="203024" progId="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443288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Oval 2"/>
          <p:cNvSpPr>
            <a:spLocks noChangeArrowheads="1"/>
          </p:cNvSpPr>
          <p:nvPr/>
        </p:nvSpPr>
        <p:spPr bwMode="auto">
          <a:xfrm>
            <a:off x="138588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722313" y="2198688"/>
          <a:ext cx="19573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Equation" r:id="rId5" imgW="698197" imgH="203112" progId="">
                  <p:embed/>
                </p:oleObj>
              </mc:Choice>
              <mc:Fallback>
                <p:oleObj name="Equation" r:id="rId5" imgW="698197" imgH="203112" progId="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2198688"/>
                        <a:ext cx="1957387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4" name="Picture 6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132715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989013" y="1735138"/>
          <a:ext cx="17430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Equation" r:id="rId8" imgW="622030" imgH="203112" progId="">
                  <p:embed/>
                </p:oleObj>
              </mc:Choice>
              <mc:Fallback>
                <p:oleObj name="Equation" r:id="rId8" imgW="622030" imgH="203112" progId="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735138"/>
                        <a:ext cx="17430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208915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256" name="Oval 2"/>
          <p:cNvSpPr>
            <a:spLocks noChangeArrowheads="1"/>
          </p:cNvSpPr>
          <p:nvPr/>
        </p:nvSpPr>
        <p:spPr bwMode="auto">
          <a:xfrm>
            <a:off x="386715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257" name="Picture 11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380682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952875" y="3595688"/>
          <a:ext cx="5873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Equation" r:id="rId10" imgW="177569" imgH="202936" progId="">
                  <p:embed/>
                </p:oleObj>
              </mc:Choice>
              <mc:Fallback>
                <p:oleObj name="Equation" r:id="rId10" imgW="177569" imgH="202936" progId="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3595688"/>
                        <a:ext cx="587375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3532188" y="2316163"/>
          <a:ext cx="1566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Equation" r:id="rId12" imgW="558558" imgH="203112" progId="">
                  <p:embed/>
                </p:oleObj>
              </mc:Choice>
              <mc:Fallback>
                <p:oleObj name="Equation" r:id="rId12" imgW="558558" imgH="203112" progId="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2316163"/>
                        <a:ext cx="15668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187575" y="3235325"/>
          <a:ext cx="1566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Equation" r:id="rId14" imgW="558558" imgH="203112" progId="">
                  <p:embed/>
                </p:oleObj>
              </mc:Choice>
              <mc:Fallback>
                <p:oleObj name="Equation" r:id="rId14" imgW="558558" imgH="203112" progId="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3235325"/>
                        <a:ext cx="15668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Line 15"/>
          <p:cNvSpPr>
            <a:spLocks noChangeShapeType="1"/>
          </p:cNvSpPr>
          <p:nvPr/>
        </p:nvSpPr>
        <p:spPr bwMode="auto">
          <a:xfrm>
            <a:off x="452755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6275388" y="3532188"/>
          <a:ext cx="6715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Equation" r:id="rId16" imgW="203024" imgH="203024" progId="">
                  <p:embed/>
                </p:oleObj>
              </mc:Choice>
              <mc:Fallback>
                <p:oleObj name="Equation" r:id="rId16" imgW="203024" imgH="203024" progId="">
                  <p:embed/>
                  <p:pic>
                    <p:nvPicPr>
                      <p:cNvPr id="10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8" y="3532188"/>
                        <a:ext cx="6715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9" name="Oval 2"/>
          <p:cNvSpPr>
            <a:spLocks noChangeArrowheads="1"/>
          </p:cNvSpPr>
          <p:nvPr/>
        </p:nvSpPr>
        <p:spPr bwMode="auto">
          <a:xfrm>
            <a:off x="6292850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4591050" y="3311525"/>
          <a:ext cx="17462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Equation" r:id="rId18" imgW="622030" imgH="203112" progId="">
                  <p:embed/>
                </p:oleObj>
              </mc:Choice>
              <mc:Fallback>
                <p:oleObj name="Equation" r:id="rId18" imgW="622030" imgH="203112" progId="">
                  <p:embed/>
                  <p:pic>
                    <p:nvPicPr>
                      <p:cNvPr id="102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311525"/>
                        <a:ext cx="174625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Rectangle 21"/>
          <p:cNvSpPr>
            <a:spLocks noChangeArrowheads="1"/>
          </p:cNvSpPr>
          <p:nvPr/>
        </p:nvSpPr>
        <p:spPr bwMode="auto">
          <a:xfrm>
            <a:off x="2002693" y="381000"/>
            <a:ext cx="5535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10261" name="Oval 23"/>
          <p:cNvSpPr>
            <a:spLocks noChangeArrowheads="1"/>
          </p:cNvSpPr>
          <p:nvPr/>
        </p:nvSpPr>
        <p:spPr bwMode="auto">
          <a:xfrm>
            <a:off x="62484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262" name="Picture 25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6400800" y="2566988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50" name="Object 11"/>
          <p:cNvGraphicFramePr>
            <a:graphicFrameLocks noChangeAspect="1"/>
          </p:cNvGraphicFramePr>
          <p:nvPr/>
        </p:nvGraphicFramePr>
        <p:xfrm>
          <a:off x="6096000" y="2133600"/>
          <a:ext cx="17462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Equation" r:id="rId20" imgW="622030" imgH="203112" progId="">
                  <p:embed/>
                </p:oleObj>
              </mc:Choice>
              <mc:Fallback>
                <p:oleObj name="Equation" r:id="rId20" imgW="622030" imgH="203112" progId="">
                  <p:embed/>
                  <p:pic>
                    <p:nvPicPr>
                      <p:cNvPr id="1025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33600"/>
                        <a:ext cx="174625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81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0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2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2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20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/>
      <p:bldP spid="10256" grpId="0" animBg="1"/>
      <p:bldP spid="10259" grpId="0" animBg="1"/>
      <p:bldP spid="10261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Rectangle 21"/>
          <p:cNvSpPr>
            <a:spLocks noChangeArrowheads="1"/>
          </p:cNvSpPr>
          <p:nvPr/>
        </p:nvSpPr>
        <p:spPr bwMode="auto">
          <a:xfrm>
            <a:off x="1208210" y="396560"/>
            <a:ext cx="5535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150" y="2198688"/>
            <a:ext cx="8555038" cy="2870200"/>
            <a:chOff x="565150" y="2198688"/>
            <a:chExt cx="8555038" cy="2870200"/>
          </a:xfrm>
        </p:grpSpPr>
        <p:graphicFrame>
          <p:nvGraphicFramePr>
            <p:cNvPr id="1024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012733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7" name="Equation" r:id="rId3" imgW="203024" imgH="203024" progId="">
                    <p:embed/>
                  </p:oleObj>
                </mc:Choice>
                <mc:Fallback>
                  <p:oleObj name="Equation" r:id="rId3" imgW="203024" imgH="203024" progId="">
                    <p:embed/>
                    <p:pic>
                      <p:nvPicPr>
                        <p:cNvPr id="1024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3443288"/>
                          <a:ext cx="671512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4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55" name="Line 21"/>
            <p:cNvSpPr>
              <a:spLocks noChangeShapeType="1"/>
            </p:cNvSpPr>
            <p:nvPr/>
          </p:nvSpPr>
          <p:spPr bwMode="auto">
            <a:xfrm>
              <a:off x="565150" y="377825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4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8611714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" name="Equation" r:id="rId5" imgW="698197" imgH="203112" progId="">
                    <p:embed/>
                  </p:oleObj>
                </mc:Choice>
                <mc:Fallback>
                  <p:oleObj name="Equation" r:id="rId5" imgW="698197" imgH="203112" progId="">
                    <p:embed/>
                    <p:pic>
                      <p:nvPicPr>
                        <p:cNvPr id="1024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313" y="2198688"/>
                          <a:ext cx="195738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6" name="Picture 6" descr="Exampl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7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0258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0259" name="Picture 11" descr="Exampl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4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3451623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9" name="Equation" r:id="rId8" imgW="177569" imgH="202936" progId="">
                    <p:embed/>
                  </p:oleObj>
                </mc:Choice>
                <mc:Fallback>
                  <p:oleObj name="Equation" r:id="rId8" imgW="177569" imgH="202936" progId="">
                    <p:embed/>
                    <p:pic>
                      <p:nvPicPr>
                        <p:cNvPr id="1024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3595688"/>
                          <a:ext cx="587375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3786274"/>
                </p:ext>
              </p:extLst>
            </p:nvPr>
          </p:nvGraphicFramePr>
          <p:xfrm>
            <a:off x="3549650" y="2316163"/>
            <a:ext cx="153193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0" name="Equation" r:id="rId10" imgW="545626" imgH="203024" progId="">
                    <p:embed/>
                  </p:oleObj>
                </mc:Choice>
                <mc:Fallback>
                  <p:oleObj name="Equation" r:id="rId10" imgW="545626" imgH="203024" progId="">
                    <p:embed/>
                    <p:pic>
                      <p:nvPicPr>
                        <p:cNvPr id="1024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50" y="2316163"/>
                          <a:ext cx="1531938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628586"/>
                </p:ext>
              </p:extLst>
            </p:nvPr>
          </p:nvGraphicFramePr>
          <p:xfrm>
            <a:off x="2205038" y="3235325"/>
            <a:ext cx="153035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1" name="Equation" r:id="rId12" imgW="545626" imgH="203024" progId="">
                    <p:embed/>
                  </p:oleObj>
                </mc:Choice>
                <mc:Fallback>
                  <p:oleObj name="Equation" r:id="rId12" imgW="545626" imgH="203024" progId="">
                    <p:embed/>
                    <p:pic>
                      <p:nvPicPr>
                        <p:cNvPr id="1024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5038" y="3235325"/>
                          <a:ext cx="153035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0" name="Line 15"/>
            <p:cNvSpPr>
              <a:spLocks noChangeShapeType="1"/>
            </p:cNvSpPr>
            <p:nvPr/>
          </p:nvSpPr>
          <p:spPr bwMode="auto">
            <a:xfrm flipV="1">
              <a:off x="4527550" y="3875088"/>
              <a:ext cx="1568450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4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3261350"/>
                </p:ext>
              </p:extLst>
            </p:nvPr>
          </p:nvGraphicFramePr>
          <p:xfrm>
            <a:off x="6108700" y="3532188"/>
            <a:ext cx="671513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2" name="Equation" r:id="rId14" imgW="203024" imgH="203024" progId="">
                    <p:embed/>
                  </p:oleObj>
                </mc:Choice>
                <mc:Fallback>
                  <p:oleObj name="Equation" r:id="rId14" imgW="203024" imgH="203024" progId="">
                    <p:embed/>
                    <p:pic>
                      <p:nvPicPr>
                        <p:cNvPr id="1024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8700" y="3532188"/>
                          <a:ext cx="671513" cy="671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1" name="Oval 2"/>
            <p:cNvSpPr>
              <a:spLocks noChangeArrowheads="1"/>
            </p:cNvSpPr>
            <p:nvPr/>
          </p:nvSpPr>
          <p:spPr bwMode="auto">
            <a:xfrm>
              <a:off x="6126163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0248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5864510"/>
                </p:ext>
              </p:extLst>
            </p:nvPr>
          </p:nvGraphicFramePr>
          <p:xfrm>
            <a:off x="4567238" y="3311525"/>
            <a:ext cx="153193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3" name="Equation" r:id="rId16" imgW="545626" imgH="203024" progId="">
                    <p:embed/>
                  </p:oleObj>
                </mc:Choice>
                <mc:Fallback>
                  <p:oleObj name="Equation" r:id="rId16" imgW="545626" imgH="203024" progId="">
                    <p:embed/>
                    <p:pic>
                      <p:nvPicPr>
                        <p:cNvPr id="1024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7238" y="3311525"/>
                          <a:ext cx="153193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63" name="Picture 25" descr="Exampl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6075363" y="2732088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4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5839088"/>
                </p:ext>
              </p:extLst>
            </p:nvPr>
          </p:nvGraphicFramePr>
          <p:xfrm>
            <a:off x="5959475" y="2209800"/>
            <a:ext cx="153193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4" name="Equation" r:id="rId18" imgW="545626" imgH="203024" progId="">
                    <p:embed/>
                  </p:oleObj>
                </mc:Choice>
                <mc:Fallback>
                  <p:oleObj name="Equation" r:id="rId18" imgW="545626" imgH="203024" progId="">
                    <p:embed/>
                    <p:pic>
                      <p:nvPicPr>
                        <p:cNvPr id="10249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9475" y="2209800"/>
                          <a:ext cx="1531938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64" name="Picture 22" descr="Example 1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1295400" y="4038600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5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6390917"/>
                </p:ext>
              </p:extLst>
            </p:nvPr>
          </p:nvGraphicFramePr>
          <p:xfrm>
            <a:off x="914400" y="4500563"/>
            <a:ext cx="1743075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5" name="Equation" r:id="rId21" imgW="622030" imgH="203112" progId="">
                    <p:embed/>
                  </p:oleObj>
                </mc:Choice>
                <mc:Fallback>
                  <p:oleObj name="Equation" r:id="rId21" imgW="622030" imgH="203112" progId="">
                    <p:embed/>
                    <p:pic>
                      <p:nvPicPr>
                        <p:cNvPr id="1025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4500563"/>
                          <a:ext cx="1743075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Line 15"/>
            <p:cNvSpPr>
              <a:spLocks noChangeShapeType="1"/>
            </p:cNvSpPr>
            <p:nvPr/>
          </p:nvSpPr>
          <p:spPr bwMode="auto">
            <a:xfrm>
              <a:off x="6781800" y="3886200"/>
              <a:ext cx="1247775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5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549958"/>
                </p:ext>
              </p:extLst>
            </p:nvPr>
          </p:nvGraphicFramePr>
          <p:xfrm>
            <a:off x="6743700" y="3276600"/>
            <a:ext cx="18161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6" name="Equation" r:id="rId23" imgW="647419" imgH="203112" progId="">
                    <p:embed/>
                  </p:oleObj>
                </mc:Choice>
                <mc:Fallback>
                  <p:oleObj name="Equation" r:id="rId23" imgW="647419" imgH="203112" progId="">
                    <p:embed/>
                    <p:pic>
                      <p:nvPicPr>
                        <p:cNvPr id="1025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3700" y="3276600"/>
                          <a:ext cx="18161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8175432"/>
                </p:ext>
              </p:extLst>
            </p:nvPr>
          </p:nvGraphicFramePr>
          <p:xfrm>
            <a:off x="8004175" y="3657600"/>
            <a:ext cx="671513" cy="671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7" name="Equation" r:id="rId25" imgW="203024" imgH="203024" progId="">
                    <p:embed/>
                  </p:oleObj>
                </mc:Choice>
                <mc:Fallback>
                  <p:oleObj name="Equation" r:id="rId25" imgW="203024" imgH="203024" progId="">
                    <p:embed/>
                    <p:pic>
                      <p:nvPicPr>
                        <p:cNvPr id="1025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4175" y="3657600"/>
                          <a:ext cx="671513" cy="671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6" name="Oval 2"/>
            <p:cNvSpPr>
              <a:spLocks noChangeArrowheads="1"/>
            </p:cNvSpPr>
            <p:nvPr/>
          </p:nvSpPr>
          <p:spPr bwMode="auto">
            <a:xfrm>
              <a:off x="8021638" y="36655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67" name="Oval 29"/>
            <p:cNvSpPr>
              <a:spLocks noChangeArrowheads="1"/>
            </p:cNvSpPr>
            <p:nvPr/>
          </p:nvSpPr>
          <p:spPr bwMode="auto">
            <a:xfrm>
              <a:off x="7977188" y="347821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4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6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900113" y="1735138"/>
          <a:ext cx="19208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1" name="Equation" r:id="rId3" imgW="685800" imgH="203200" progId="">
                  <p:embed/>
                </p:oleObj>
              </mc:Choice>
              <mc:Fallback>
                <p:oleObj name="Equation" r:id="rId3" imgW="685800" imgH="203200" progId="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35138"/>
                        <a:ext cx="19208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9" name="Rectangle 21"/>
          <p:cNvSpPr>
            <a:spLocks noChangeArrowheads="1"/>
          </p:cNvSpPr>
          <p:nvPr/>
        </p:nvSpPr>
        <p:spPr bwMode="auto">
          <a:xfrm>
            <a:off x="1676687" y="381000"/>
            <a:ext cx="656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</a:t>
            </a:r>
            <a:r>
              <a:rPr lang="en-US" altLang="en-US" sz="3200" b="1" dirty="0">
                <a:solidFill>
                  <a:schemeClr val="tx2"/>
                </a:solidFill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for L={</a:t>
            </a:r>
            <a:r>
              <a:rPr lang="en-US" sz="3200" b="1" dirty="0" err="1"/>
              <a:t>wcw</a:t>
            </a:r>
            <a:r>
              <a:rPr lang="en-US" sz="3200" b="1" i="1" baseline="30000" dirty="0" err="1"/>
              <a:t>R</a:t>
            </a:r>
            <a:r>
              <a:rPr lang="en-US" sz="3200" b="1" dirty="0"/>
              <a:t> : w</a:t>
            </a:r>
            <a:r>
              <a:rPr lang="el-GR" sz="3200" b="1" dirty="0"/>
              <a:t>ϵ</a:t>
            </a:r>
            <a:r>
              <a:rPr lang="en-US" sz="3200" b="1" dirty="0"/>
              <a:t>(</a:t>
            </a:r>
            <a:r>
              <a:rPr lang="en-US" sz="3200" b="1" dirty="0" err="1"/>
              <a:t>a,b</a:t>
            </a:r>
            <a:r>
              <a:rPr lang="en-US" sz="3200" b="1" dirty="0"/>
              <a:t>)</a:t>
            </a:r>
            <a:r>
              <a:rPr lang="en-US" sz="3200" b="1" baseline="30000" dirty="0"/>
              <a:t>+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2313" y="2198688"/>
            <a:ext cx="6669087" cy="4198937"/>
            <a:chOff x="722313" y="2198688"/>
            <a:chExt cx="6669087" cy="4198937"/>
          </a:xfrm>
        </p:grpSpPr>
        <p:graphicFrame>
          <p:nvGraphicFramePr>
            <p:cNvPr id="1229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4156981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2" name="Equation" r:id="rId5" imgW="203024" imgH="203024" progId="">
                    <p:embed/>
                  </p:oleObj>
                </mc:Choice>
                <mc:Fallback>
                  <p:oleObj name="Equation" r:id="rId5" imgW="203024" imgH="203024" progId="">
                    <p:embed/>
                    <p:pic>
                      <p:nvPicPr>
                        <p:cNvPr id="1229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3443288"/>
                          <a:ext cx="671512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5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229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0090553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3" name="Equation" r:id="rId7" imgW="698197" imgH="203112" progId="">
                    <p:embed/>
                  </p:oleObj>
                </mc:Choice>
                <mc:Fallback>
                  <p:oleObj name="Equation" r:id="rId7" imgW="698197" imgH="203112" progId="">
                    <p:embed/>
                    <p:pic>
                      <p:nvPicPr>
                        <p:cNvPr id="1229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313" y="2198688"/>
                          <a:ext cx="195738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07" name="Picture 6" descr="Exampl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8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2309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2310" name="Picture 11" descr="Exampl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29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2274791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4" name="Equation" r:id="rId10" imgW="177569" imgH="202936" progId="">
                    <p:embed/>
                  </p:oleObj>
                </mc:Choice>
                <mc:Fallback>
                  <p:oleObj name="Equation" r:id="rId10" imgW="177569" imgH="202936" progId="">
                    <p:embed/>
                    <p:pic>
                      <p:nvPicPr>
                        <p:cNvPr id="1229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3595688"/>
                          <a:ext cx="587375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6073118"/>
                </p:ext>
              </p:extLst>
            </p:nvPr>
          </p:nvGraphicFramePr>
          <p:xfrm>
            <a:off x="3549650" y="2316163"/>
            <a:ext cx="153193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5" name="Equation" r:id="rId12" imgW="545626" imgH="203024" progId="">
                    <p:embed/>
                  </p:oleObj>
                </mc:Choice>
                <mc:Fallback>
                  <p:oleObj name="Equation" r:id="rId12" imgW="545626" imgH="203024" progId="">
                    <p:embed/>
                    <p:pic>
                      <p:nvPicPr>
                        <p:cNvPr id="1229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50" y="2316163"/>
                          <a:ext cx="1531938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4905821"/>
                </p:ext>
              </p:extLst>
            </p:nvPr>
          </p:nvGraphicFramePr>
          <p:xfrm>
            <a:off x="2222500" y="3235325"/>
            <a:ext cx="1497013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6" name="Equation" r:id="rId14" imgW="533169" imgH="203112" progId="">
                    <p:embed/>
                  </p:oleObj>
                </mc:Choice>
                <mc:Fallback>
                  <p:oleObj name="Equation" r:id="rId14" imgW="533169" imgH="203112" progId="">
                    <p:embed/>
                    <p:pic>
                      <p:nvPicPr>
                        <p:cNvPr id="1229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2500" y="3235325"/>
                          <a:ext cx="1497013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1" name="Line 15"/>
            <p:cNvSpPr>
              <a:spLocks noChangeShapeType="1"/>
            </p:cNvSpPr>
            <p:nvPr/>
          </p:nvSpPr>
          <p:spPr bwMode="auto">
            <a:xfrm>
              <a:off x="4527550" y="39211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229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682040"/>
                </p:ext>
              </p:extLst>
            </p:nvPr>
          </p:nvGraphicFramePr>
          <p:xfrm>
            <a:off x="6275388" y="3532188"/>
            <a:ext cx="671512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7" name="Equation" r:id="rId16" imgW="203024" imgH="203024" progId="">
                    <p:embed/>
                  </p:oleObj>
                </mc:Choice>
                <mc:Fallback>
                  <p:oleObj name="Equation" r:id="rId16" imgW="203024" imgH="203024" progId="">
                    <p:embed/>
                    <p:pic>
                      <p:nvPicPr>
                        <p:cNvPr id="1229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5388" y="3532188"/>
                          <a:ext cx="671512" cy="671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2" name="Oval 2"/>
            <p:cNvSpPr>
              <a:spLocks noChangeArrowheads="1"/>
            </p:cNvSpPr>
            <p:nvPr/>
          </p:nvSpPr>
          <p:spPr bwMode="auto">
            <a:xfrm>
              <a:off x="6292850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229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4742067"/>
                </p:ext>
              </p:extLst>
            </p:nvPr>
          </p:nvGraphicFramePr>
          <p:xfrm>
            <a:off x="4556125" y="3311525"/>
            <a:ext cx="181768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8" name="Equation" r:id="rId18" imgW="647419" imgH="203112" progId="">
                    <p:embed/>
                  </p:oleObj>
                </mc:Choice>
                <mc:Fallback>
                  <p:oleObj name="Equation" r:id="rId18" imgW="647419" imgH="203112" progId="">
                    <p:embed/>
                    <p:pic>
                      <p:nvPicPr>
                        <p:cNvPr id="1229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125" y="3311525"/>
                          <a:ext cx="1817688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4" name="Oval 23"/>
            <p:cNvSpPr>
              <a:spLocks noChangeArrowheads="1"/>
            </p:cNvSpPr>
            <p:nvPr/>
          </p:nvSpPr>
          <p:spPr bwMode="auto">
            <a:xfrm>
              <a:off x="6248400" y="33528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2315" name="Picture 22" descr="Example 1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1295400" y="4038600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29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5773088"/>
                </p:ext>
              </p:extLst>
            </p:nvPr>
          </p:nvGraphicFramePr>
          <p:xfrm>
            <a:off x="914400" y="4500563"/>
            <a:ext cx="1743075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9" name="Equation" r:id="rId21" imgW="622030" imgH="203112" progId="">
                    <p:embed/>
                  </p:oleObj>
                </mc:Choice>
                <mc:Fallback>
                  <p:oleObj name="Equation" r:id="rId21" imgW="622030" imgH="203112" progId="">
                    <p:embed/>
                    <p:pic>
                      <p:nvPicPr>
                        <p:cNvPr id="1229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4500563"/>
                          <a:ext cx="1743075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335998"/>
                </p:ext>
              </p:extLst>
            </p:nvPr>
          </p:nvGraphicFramePr>
          <p:xfrm>
            <a:off x="900113" y="4883150"/>
            <a:ext cx="1704975" cy="627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0" name="Equation" r:id="rId23" imgW="609336" imgH="203112" progId="">
                    <p:embed/>
                  </p:oleObj>
                </mc:Choice>
                <mc:Fallback>
                  <p:oleObj name="Equation" r:id="rId23" imgW="609336" imgH="203112" progId="">
                    <p:embed/>
                    <p:pic>
                      <p:nvPicPr>
                        <p:cNvPr id="1229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113" y="4883150"/>
                          <a:ext cx="1704975" cy="627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9123370"/>
                </p:ext>
              </p:extLst>
            </p:nvPr>
          </p:nvGraphicFramePr>
          <p:xfrm>
            <a:off x="973138" y="5316538"/>
            <a:ext cx="1739900" cy="627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1" name="Equation" r:id="rId25" imgW="622030" imgH="203112" progId="">
                    <p:embed/>
                  </p:oleObj>
                </mc:Choice>
                <mc:Fallback>
                  <p:oleObj name="Equation" r:id="rId25" imgW="622030" imgH="203112" progId="">
                    <p:embed/>
                    <p:pic>
                      <p:nvPicPr>
                        <p:cNvPr id="1230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3138" y="5316538"/>
                          <a:ext cx="1739900" cy="627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499702"/>
                </p:ext>
              </p:extLst>
            </p:nvPr>
          </p:nvGraphicFramePr>
          <p:xfrm>
            <a:off x="931863" y="5770563"/>
            <a:ext cx="1704975" cy="627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2" name="Equation" r:id="rId27" imgW="609336" imgH="203112" progId="">
                    <p:embed/>
                  </p:oleObj>
                </mc:Choice>
                <mc:Fallback>
                  <p:oleObj name="Equation" r:id="rId27" imgW="609336" imgH="203112" progId="">
                    <p:embed/>
                    <p:pic>
                      <p:nvPicPr>
                        <p:cNvPr id="12301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1863" y="5770563"/>
                          <a:ext cx="1704975" cy="627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4607766"/>
                </p:ext>
              </p:extLst>
            </p:nvPr>
          </p:nvGraphicFramePr>
          <p:xfrm>
            <a:off x="2168525" y="3790950"/>
            <a:ext cx="14605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3" name="Equation" r:id="rId29" imgW="520474" imgH="203112" progId="">
                    <p:embed/>
                  </p:oleObj>
                </mc:Choice>
                <mc:Fallback>
                  <p:oleObj name="Equation" r:id="rId29" imgW="520474" imgH="203112" progId="">
                    <p:embed/>
                    <p:pic>
                      <p:nvPicPr>
                        <p:cNvPr id="1230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8525" y="3790950"/>
                          <a:ext cx="14605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16" name="Picture 29" descr="Example 1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3810000" y="4243388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30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959147"/>
                </p:ext>
              </p:extLst>
            </p:nvPr>
          </p:nvGraphicFramePr>
          <p:xfrm>
            <a:off x="3522663" y="4765675"/>
            <a:ext cx="1566862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4" name="Equation" r:id="rId31" imgW="558558" imgH="203112" progId="">
                    <p:embed/>
                  </p:oleObj>
                </mc:Choice>
                <mc:Fallback>
                  <p:oleObj name="Equation" r:id="rId31" imgW="558558" imgH="203112" progId="">
                    <p:embed/>
                    <p:pic>
                      <p:nvPicPr>
                        <p:cNvPr id="12303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663" y="4765675"/>
                          <a:ext cx="1566862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4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3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319213" y="3443288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Equation" r:id="rId3" imgW="203024" imgH="203024" progId="">
                  <p:embed/>
                </p:oleObj>
              </mc:Choice>
              <mc:Fallback>
                <p:oleObj name="Equation" r:id="rId3" imgW="203024" imgH="203024" progId="">
                  <p:embed/>
                  <p:pic>
                    <p:nvPicPr>
                      <p:cNvPr id="13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443288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9" name="Oval 2"/>
          <p:cNvSpPr>
            <a:spLocks noChangeArrowheads="1"/>
          </p:cNvSpPr>
          <p:nvPr/>
        </p:nvSpPr>
        <p:spPr bwMode="auto">
          <a:xfrm>
            <a:off x="138588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722313" y="2198688"/>
          <a:ext cx="19573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Equation" r:id="rId5" imgW="698197" imgH="203112" progId="">
                  <p:embed/>
                </p:oleObj>
              </mc:Choice>
              <mc:Fallback>
                <p:oleObj name="Equation" r:id="rId5" imgW="698197" imgH="203112" progId="">
                  <p:embed/>
                  <p:pic>
                    <p:nvPicPr>
                      <p:cNvPr id="133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2198688"/>
                        <a:ext cx="1957387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31" name="Picture 6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132715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Line 15"/>
          <p:cNvSpPr>
            <a:spLocks noChangeShapeType="1"/>
          </p:cNvSpPr>
          <p:nvPr/>
        </p:nvSpPr>
        <p:spPr bwMode="auto">
          <a:xfrm>
            <a:off x="208915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3333" name="Oval 2"/>
          <p:cNvSpPr>
            <a:spLocks noChangeArrowheads="1"/>
          </p:cNvSpPr>
          <p:nvPr/>
        </p:nvSpPr>
        <p:spPr bwMode="auto">
          <a:xfrm>
            <a:off x="386715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34" name="Picture 11" descr="Exampl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380682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952875" y="3595688"/>
          <a:ext cx="5873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Equation" r:id="rId8" imgW="177569" imgH="202936" progId="">
                  <p:embed/>
                </p:oleObj>
              </mc:Choice>
              <mc:Fallback>
                <p:oleObj name="Equation" r:id="rId8" imgW="177569" imgH="202936" progId="">
                  <p:embed/>
                  <p:pic>
                    <p:nvPicPr>
                      <p:cNvPr id="133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3595688"/>
                        <a:ext cx="587375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6"/>
          <p:cNvGraphicFramePr>
            <a:graphicFrameLocks noChangeAspect="1"/>
          </p:cNvGraphicFramePr>
          <p:nvPr/>
        </p:nvGraphicFramePr>
        <p:xfrm>
          <a:off x="3549650" y="2316163"/>
          <a:ext cx="153193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Equation" r:id="rId10" imgW="545626" imgH="203024" progId="">
                  <p:embed/>
                </p:oleObj>
              </mc:Choice>
              <mc:Fallback>
                <p:oleObj name="Equation" r:id="rId10" imgW="545626" imgH="203024" progId="">
                  <p:embed/>
                  <p:pic>
                    <p:nvPicPr>
                      <p:cNvPr id="133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2316163"/>
                        <a:ext cx="153193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7"/>
          <p:cNvGraphicFramePr>
            <a:graphicFrameLocks noChangeAspect="1"/>
          </p:cNvGraphicFramePr>
          <p:nvPr/>
        </p:nvGraphicFramePr>
        <p:xfrm>
          <a:off x="2205038" y="3235325"/>
          <a:ext cx="15335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Equation" r:id="rId12" imgW="545626" imgH="203024" progId="">
                  <p:embed/>
                </p:oleObj>
              </mc:Choice>
              <mc:Fallback>
                <p:oleObj name="Equation" r:id="rId12" imgW="545626" imgH="203024" progId="">
                  <p:embed/>
                  <p:pic>
                    <p:nvPicPr>
                      <p:cNvPr id="133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235325"/>
                        <a:ext cx="15335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5" name="Line 15"/>
          <p:cNvSpPr>
            <a:spLocks noChangeShapeType="1"/>
          </p:cNvSpPr>
          <p:nvPr/>
        </p:nvSpPr>
        <p:spPr bwMode="auto">
          <a:xfrm>
            <a:off x="452755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3319" name="Object 8"/>
          <p:cNvGraphicFramePr>
            <a:graphicFrameLocks noChangeAspect="1"/>
          </p:cNvGraphicFramePr>
          <p:nvPr/>
        </p:nvGraphicFramePr>
        <p:xfrm>
          <a:off x="6275388" y="3532188"/>
          <a:ext cx="6715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Equation" r:id="rId14" imgW="203024" imgH="203024" progId="">
                  <p:embed/>
                </p:oleObj>
              </mc:Choice>
              <mc:Fallback>
                <p:oleObj name="Equation" r:id="rId14" imgW="203024" imgH="203024" progId="">
                  <p:embed/>
                  <p:pic>
                    <p:nvPicPr>
                      <p:cNvPr id="1331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8" y="3532188"/>
                        <a:ext cx="6715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Oval 2"/>
          <p:cNvSpPr>
            <a:spLocks noChangeArrowheads="1"/>
          </p:cNvSpPr>
          <p:nvPr/>
        </p:nvSpPr>
        <p:spPr bwMode="auto">
          <a:xfrm>
            <a:off x="6292850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3320" name="Object 9"/>
          <p:cNvGraphicFramePr>
            <a:graphicFrameLocks noChangeAspect="1"/>
          </p:cNvGraphicFramePr>
          <p:nvPr/>
        </p:nvGraphicFramePr>
        <p:xfrm>
          <a:off x="4556125" y="3311525"/>
          <a:ext cx="18176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Equation" r:id="rId16" imgW="647419" imgH="203112" progId="">
                  <p:embed/>
                </p:oleObj>
              </mc:Choice>
              <mc:Fallback>
                <p:oleObj name="Equation" r:id="rId16" imgW="647419" imgH="203112" progId="">
                  <p:embed/>
                  <p:pic>
                    <p:nvPicPr>
                      <p:cNvPr id="1332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5" y="3311525"/>
                        <a:ext cx="18176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3" name="Rectangle 21"/>
          <p:cNvSpPr>
            <a:spLocks noChangeArrowheads="1"/>
          </p:cNvSpPr>
          <p:nvPr/>
        </p:nvSpPr>
        <p:spPr bwMode="auto">
          <a:xfrm>
            <a:off x="2214516" y="381000"/>
            <a:ext cx="52293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ww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R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sz="3200" b="1" dirty="0"/>
              <a:t>w</a:t>
            </a:r>
            <a:r>
              <a:rPr lang="el-GR" sz="3200" b="1" dirty="0"/>
              <a:t>ϵ</a:t>
            </a:r>
            <a:r>
              <a:rPr lang="en-US" sz="3200" b="1" dirty="0"/>
              <a:t>(</a:t>
            </a:r>
            <a:r>
              <a:rPr lang="en-US" sz="3200" b="1" dirty="0" err="1"/>
              <a:t>a,b</a:t>
            </a:r>
            <a:r>
              <a:rPr lang="en-US" sz="3200" b="1" dirty="0"/>
              <a:t>)</a:t>
            </a:r>
            <a:r>
              <a:rPr lang="en-US" sz="3200" b="1" baseline="30000" dirty="0"/>
              <a:t>+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}</a:t>
            </a:r>
          </a:p>
        </p:txBody>
      </p:sp>
      <p:sp>
        <p:nvSpPr>
          <p:cNvPr id="13338" name="Oval 23"/>
          <p:cNvSpPr>
            <a:spLocks noChangeArrowheads="1"/>
          </p:cNvSpPr>
          <p:nvPr/>
        </p:nvSpPr>
        <p:spPr bwMode="auto">
          <a:xfrm>
            <a:off x="62484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39" name="Picture 22" descr="Exampl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1295400" y="4038600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914400" y="4500563"/>
          <a:ext cx="17430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Equation" r:id="rId19" imgW="622030" imgH="203112" progId="">
                  <p:embed/>
                </p:oleObj>
              </mc:Choice>
              <mc:Fallback>
                <p:oleObj name="Equation" r:id="rId19" imgW="622030" imgH="203112" progId="">
                  <p:embed/>
                  <p:pic>
                    <p:nvPicPr>
                      <p:cNvPr id="1332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500563"/>
                        <a:ext cx="17430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2"/>
          <p:cNvGraphicFramePr>
            <a:graphicFrameLocks noChangeAspect="1"/>
          </p:cNvGraphicFramePr>
          <p:nvPr/>
        </p:nvGraphicFramePr>
        <p:xfrm>
          <a:off x="900113" y="4883150"/>
          <a:ext cx="17049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Equation" r:id="rId21" imgW="609336" imgH="203112" progId="">
                  <p:embed/>
                </p:oleObj>
              </mc:Choice>
              <mc:Fallback>
                <p:oleObj name="Equation" r:id="rId21" imgW="609336" imgH="203112" progId="">
                  <p:embed/>
                  <p:pic>
                    <p:nvPicPr>
                      <p:cNvPr id="133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883150"/>
                        <a:ext cx="1704975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3"/>
          <p:cNvGraphicFramePr>
            <a:graphicFrameLocks noChangeAspect="1"/>
          </p:cNvGraphicFramePr>
          <p:nvPr/>
        </p:nvGraphicFramePr>
        <p:xfrm>
          <a:off x="973138" y="5316538"/>
          <a:ext cx="17399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Equation" r:id="rId23" imgW="622030" imgH="203112" progId="">
                  <p:embed/>
                </p:oleObj>
              </mc:Choice>
              <mc:Fallback>
                <p:oleObj name="Equation" r:id="rId23" imgW="622030" imgH="203112" progId="">
                  <p:embed/>
                  <p:pic>
                    <p:nvPicPr>
                      <p:cNvPr id="1332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5316538"/>
                        <a:ext cx="1739900" cy="627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4"/>
          <p:cNvGraphicFramePr>
            <a:graphicFrameLocks noChangeAspect="1"/>
          </p:cNvGraphicFramePr>
          <p:nvPr/>
        </p:nvGraphicFramePr>
        <p:xfrm>
          <a:off x="931863" y="5770563"/>
          <a:ext cx="17049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25" imgW="609336" imgH="203112" progId="">
                  <p:embed/>
                </p:oleObj>
              </mc:Choice>
              <mc:Fallback>
                <p:oleObj name="Equation" r:id="rId25" imgW="609336" imgH="203112" progId="">
                  <p:embed/>
                  <p:pic>
                    <p:nvPicPr>
                      <p:cNvPr id="1332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5770563"/>
                        <a:ext cx="1704975" cy="627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15"/>
          <p:cNvGraphicFramePr>
            <a:graphicFrameLocks noChangeAspect="1"/>
          </p:cNvGraphicFramePr>
          <p:nvPr/>
        </p:nvGraphicFramePr>
        <p:xfrm>
          <a:off x="2116138" y="3790950"/>
          <a:ext cx="1566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Equation" r:id="rId27" imgW="558558" imgH="203112" progId="">
                  <p:embed/>
                </p:oleObj>
              </mc:Choice>
              <mc:Fallback>
                <p:oleObj name="Equation" r:id="rId27" imgW="558558" imgH="203112" progId="">
                  <p:embed/>
                  <p:pic>
                    <p:nvPicPr>
                      <p:cNvPr id="1332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3790950"/>
                        <a:ext cx="15668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40" name="Picture 29" descr="Exampl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3810000" y="4243388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6" name="Object 16"/>
          <p:cNvGraphicFramePr>
            <a:graphicFrameLocks noChangeAspect="1"/>
          </p:cNvGraphicFramePr>
          <p:nvPr/>
        </p:nvGraphicFramePr>
        <p:xfrm>
          <a:off x="3522663" y="4765675"/>
          <a:ext cx="1566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Equation" r:id="rId29" imgW="558558" imgH="203112" progId="">
                  <p:embed/>
                </p:oleObj>
              </mc:Choice>
              <mc:Fallback>
                <p:oleObj name="Equation" r:id="rId29" imgW="558558" imgH="203112" progId="">
                  <p:embed/>
                  <p:pic>
                    <p:nvPicPr>
                      <p:cNvPr id="1332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4765675"/>
                        <a:ext cx="15668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Object 17"/>
          <p:cNvGraphicFramePr>
            <a:graphicFrameLocks noChangeAspect="1"/>
          </p:cNvGraphicFramePr>
          <p:nvPr/>
        </p:nvGraphicFramePr>
        <p:xfrm>
          <a:off x="900113" y="1735138"/>
          <a:ext cx="19208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Equation" r:id="rId31" imgW="685800" imgH="203200" progId="">
                  <p:embed/>
                </p:oleObj>
              </mc:Choice>
              <mc:Fallback>
                <p:oleObj name="Equation" r:id="rId31" imgW="685800" imgH="203200" progId="">
                  <p:embed/>
                  <p:pic>
                    <p:nvPicPr>
                      <p:cNvPr id="1332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35138"/>
                        <a:ext cx="19208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36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2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2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20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20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20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20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2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2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20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2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20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2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20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2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2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7" dur="2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2" dur="2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7" dur="2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2" dur="2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7" dur="20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2" dur="2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7" dur="2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9" grpId="0" animBg="1"/>
      <p:bldP spid="13333" grpId="0" animBg="1"/>
      <p:bldP spid="13336" grpId="0" animBg="1"/>
      <p:bldP spid="1333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4" name="Rectangle 21"/>
          <p:cNvSpPr>
            <a:spLocks noChangeArrowheads="1"/>
          </p:cNvSpPr>
          <p:nvPr/>
        </p:nvSpPr>
        <p:spPr bwMode="auto">
          <a:xfrm>
            <a:off x="963114" y="412273"/>
            <a:ext cx="59795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m+n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150" y="1752600"/>
            <a:ext cx="8555038" cy="2868613"/>
            <a:chOff x="565150" y="1752600"/>
            <a:chExt cx="8555038" cy="2868613"/>
          </a:xfrm>
        </p:grpSpPr>
        <p:graphicFrame>
          <p:nvGraphicFramePr>
            <p:cNvPr id="1331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7597352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49" name="Equation" r:id="rId4" imgW="203024" imgH="203024" progId="">
                    <p:embed/>
                  </p:oleObj>
                </mc:Choice>
                <mc:Fallback>
                  <p:oleObj name="Equation" r:id="rId4" imgW="203024" imgH="203024" progId="">
                    <p:embed/>
                    <p:pic>
                      <p:nvPicPr>
                        <p:cNvPr id="1331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213" y="3443288"/>
                          <a:ext cx="671512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7" name="Line 21"/>
            <p:cNvSpPr>
              <a:spLocks noChangeShapeType="1"/>
            </p:cNvSpPr>
            <p:nvPr/>
          </p:nvSpPr>
          <p:spPr bwMode="auto">
            <a:xfrm>
              <a:off x="565150" y="377825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1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0860740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0" name="Equation" r:id="rId6" imgW="698197" imgH="203112" progId="">
                    <p:embed/>
                  </p:oleObj>
                </mc:Choice>
                <mc:Fallback>
                  <p:oleObj name="Equation" r:id="rId6" imgW="698197" imgH="203112" progId="">
                    <p:embed/>
                    <p:pic>
                      <p:nvPicPr>
                        <p:cNvPr id="1331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313" y="2198688"/>
                          <a:ext cx="195738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28" name="Picture 6" descr="Exampl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3330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3331" name="Picture 11" descr="Exampl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31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0223409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1" name="Equation" r:id="rId9" imgW="177569" imgH="202936" progId="">
                    <p:embed/>
                  </p:oleObj>
                </mc:Choice>
                <mc:Fallback>
                  <p:oleObj name="Equation" r:id="rId9" imgW="177569" imgH="202936" progId="">
                    <p:embed/>
                    <p:pic>
                      <p:nvPicPr>
                        <p:cNvPr id="133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3595688"/>
                          <a:ext cx="587375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1091320"/>
                </p:ext>
              </p:extLst>
            </p:nvPr>
          </p:nvGraphicFramePr>
          <p:xfrm>
            <a:off x="2187575" y="3235325"/>
            <a:ext cx="1566863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2" name="Equation" r:id="rId11" imgW="558558" imgH="203112" progId="">
                    <p:embed/>
                  </p:oleObj>
                </mc:Choice>
                <mc:Fallback>
                  <p:oleObj name="Equation" r:id="rId11" imgW="558558" imgH="203112" progId="">
                    <p:embed/>
                    <p:pic>
                      <p:nvPicPr>
                        <p:cNvPr id="1331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7575" y="3235325"/>
                          <a:ext cx="1566863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Line 15"/>
            <p:cNvSpPr>
              <a:spLocks noChangeShapeType="1"/>
            </p:cNvSpPr>
            <p:nvPr/>
          </p:nvSpPr>
          <p:spPr bwMode="auto">
            <a:xfrm flipV="1">
              <a:off x="4527550" y="3875088"/>
              <a:ext cx="1568450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5820003"/>
                </p:ext>
              </p:extLst>
            </p:nvPr>
          </p:nvGraphicFramePr>
          <p:xfrm>
            <a:off x="6108700" y="3532188"/>
            <a:ext cx="671513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3" name="Equation" r:id="rId13" imgW="203024" imgH="203024" progId="">
                    <p:embed/>
                  </p:oleObj>
                </mc:Choice>
                <mc:Fallback>
                  <p:oleObj name="Equation" r:id="rId13" imgW="203024" imgH="203024" progId="">
                    <p:embed/>
                    <p:pic>
                      <p:nvPicPr>
                        <p:cNvPr id="1331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8700" y="3532188"/>
                          <a:ext cx="671513" cy="671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3" name="Oval 2"/>
            <p:cNvSpPr>
              <a:spLocks noChangeArrowheads="1"/>
            </p:cNvSpPr>
            <p:nvPr/>
          </p:nvSpPr>
          <p:spPr bwMode="auto">
            <a:xfrm>
              <a:off x="6126163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331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0814337"/>
                </p:ext>
              </p:extLst>
            </p:nvPr>
          </p:nvGraphicFramePr>
          <p:xfrm>
            <a:off x="4567238" y="3311525"/>
            <a:ext cx="153193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4" name="Equation" r:id="rId15" imgW="545626" imgH="203024" progId="">
                    <p:embed/>
                  </p:oleObj>
                </mc:Choice>
                <mc:Fallback>
                  <p:oleObj name="Equation" r:id="rId15" imgW="545626" imgH="203024" progId="">
                    <p:embed/>
                    <p:pic>
                      <p:nvPicPr>
                        <p:cNvPr id="1331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7238" y="3311525"/>
                          <a:ext cx="1531937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35" name="Picture 25" descr="Exampl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6075363" y="2732088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32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6447168"/>
                </p:ext>
              </p:extLst>
            </p:nvPr>
          </p:nvGraphicFramePr>
          <p:xfrm>
            <a:off x="5959475" y="2209800"/>
            <a:ext cx="153193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5" name="Equation" r:id="rId17" imgW="545626" imgH="203024" progId="">
                    <p:embed/>
                  </p:oleObj>
                </mc:Choice>
                <mc:Fallback>
                  <p:oleObj name="Equation" r:id="rId17" imgW="545626" imgH="203024" progId="">
                    <p:embed/>
                    <p:pic>
                      <p:nvPicPr>
                        <p:cNvPr id="1332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9475" y="2209800"/>
                          <a:ext cx="1531938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511740"/>
                </p:ext>
              </p:extLst>
            </p:nvPr>
          </p:nvGraphicFramePr>
          <p:xfrm>
            <a:off x="838200" y="1752600"/>
            <a:ext cx="1743075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6" name="Equation" r:id="rId19" imgW="622030" imgH="203112" progId="">
                    <p:embed/>
                  </p:oleObj>
                </mc:Choice>
                <mc:Fallback>
                  <p:oleObj name="Equation" r:id="rId19" imgW="622030" imgH="203112" progId="">
                    <p:embed/>
                    <p:pic>
                      <p:nvPicPr>
                        <p:cNvPr id="1332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1752600"/>
                          <a:ext cx="1743075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6" name="Line 15"/>
            <p:cNvSpPr>
              <a:spLocks noChangeShapeType="1"/>
            </p:cNvSpPr>
            <p:nvPr/>
          </p:nvSpPr>
          <p:spPr bwMode="auto">
            <a:xfrm>
              <a:off x="6781800" y="3886200"/>
              <a:ext cx="1247775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2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5721230"/>
                </p:ext>
              </p:extLst>
            </p:nvPr>
          </p:nvGraphicFramePr>
          <p:xfrm>
            <a:off x="6743700" y="3276600"/>
            <a:ext cx="181610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7" name="Equation" r:id="rId21" imgW="647419" imgH="203112" progId="">
                    <p:embed/>
                  </p:oleObj>
                </mc:Choice>
                <mc:Fallback>
                  <p:oleObj name="Equation" r:id="rId21" imgW="647419" imgH="203112" progId="">
                    <p:embed/>
                    <p:pic>
                      <p:nvPicPr>
                        <p:cNvPr id="1332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3700" y="3276600"/>
                          <a:ext cx="1816100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523099"/>
                </p:ext>
              </p:extLst>
            </p:nvPr>
          </p:nvGraphicFramePr>
          <p:xfrm>
            <a:off x="8004175" y="3657600"/>
            <a:ext cx="671513" cy="671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8" name="Equation" r:id="rId23" imgW="203040" imgH="203040" progId="">
                    <p:embed/>
                  </p:oleObj>
                </mc:Choice>
                <mc:Fallback>
                  <p:oleObj name="Equation" r:id="rId23" imgW="203040" imgH="203040" progId="">
                    <p:embed/>
                    <p:pic>
                      <p:nvPicPr>
                        <p:cNvPr id="133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4175" y="3657600"/>
                          <a:ext cx="671513" cy="671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7" name="Oval 2"/>
            <p:cNvSpPr>
              <a:spLocks noChangeArrowheads="1"/>
            </p:cNvSpPr>
            <p:nvPr/>
          </p:nvSpPr>
          <p:spPr bwMode="auto">
            <a:xfrm>
              <a:off x="8021638" y="36655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8" name="Oval 29"/>
            <p:cNvSpPr>
              <a:spLocks noChangeArrowheads="1"/>
            </p:cNvSpPr>
            <p:nvPr/>
          </p:nvSpPr>
          <p:spPr bwMode="auto">
            <a:xfrm>
              <a:off x="7977188" y="347821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332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7743606"/>
                </p:ext>
              </p:extLst>
            </p:nvPr>
          </p:nvGraphicFramePr>
          <p:xfrm>
            <a:off x="3429000" y="2362200"/>
            <a:ext cx="1566863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9" name="Equation" r:id="rId25" imgW="558558" imgH="203112" progId="">
                    <p:embed/>
                  </p:oleObj>
                </mc:Choice>
                <mc:Fallback>
                  <p:oleObj name="Equation" r:id="rId25" imgW="558558" imgH="203112" progId="">
                    <p:embed/>
                    <p:pic>
                      <p:nvPicPr>
                        <p:cNvPr id="1332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2362200"/>
                          <a:ext cx="1566863" cy="568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67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593547"/>
              </p:ext>
            </p:extLst>
          </p:nvPr>
        </p:nvGraphicFramePr>
        <p:xfrm>
          <a:off x="3174156" y="3861395"/>
          <a:ext cx="5873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Equation" r:id="rId4" imgW="177480" imgH="203040" progId="">
                  <p:embed/>
                </p:oleObj>
              </mc:Choice>
              <mc:Fallback>
                <p:oleObj name="Equation" r:id="rId4" imgW="177480" imgH="203040" progId="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4156" y="3861395"/>
                        <a:ext cx="587375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143049" y="3853904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 flipV="1">
            <a:off x="218232" y="4215852"/>
            <a:ext cx="619967" cy="254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59229"/>
              </p:ext>
            </p:extLst>
          </p:nvPr>
        </p:nvGraphicFramePr>
        <p:xfrm>
          <a:off x="1457618" y="3607836"/>
          <a:ext cx="17795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Equation" r:id="rId6" imgW="634680" imgH="203040" progId="">
                  <p:embed/>
                </p:oleObj>
              </mc:Choice>
              <mc:Fallback>
                <p:oleObj name="Equation" r:id="rId6" imgW="634680" imgH="203040" progId="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618" y="3607836"/>
                        <a:ext cx="1779587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Exampl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8075684" y="3215729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039245"/>
              </p:ext>
            </p:extLst>
          </p:nvPr>
        </p:nvGraphicFramePr>
        <p:xfrm>
          <a:off x="3892897" y="3237406"/>
          <a:ext cx="17430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Equation" r:id="rId9" imgW="622030" imgH="203112" progId="">
                  <p:embed/>
                </p:oleObj>
              </mc:Choice>
              <mc:Fallback>
                <p:oleObj name="Equation" r:id="rId9" imgW="622030" imgH="203112" progId="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897" y="3237406"/>
                        <a:ext cx="17430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846311" y="4282529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624311" y="4006304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62824"/>
              </p:ext>
            </p:extLst>
          </p:nvPr>
        </p:nvGraphicFramePr>
        <p:xfrm>
          <a:off x="5557546" y="4033837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Equation" r:id="rId11" imgW="203040" imgH="203040" progId="">
                  <p:embed/>
                </p:oleObj>
              </mc:Choice>
              <mc:Fallback>
                <p:oleObj name="Equation" r:id="rId11" imgW="203040" imgH="203040" progId="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546" y="4033837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68324"/>
              </p:ext>
            </p:extLst>
          </p:nvPr>
        </p:nvGraphicFramePr>
        <p:xfrm>
          <a:off x="6386903" y="3824787"/>
          <a:ext cx="15668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Equation" r:id="rId13" imgW="558558" imgH="203112" progId="">
                  <p:embed/>
                </p:oleObj>
              </mc:Choice>
              <mc:Fallback>
                <p:oleObj name="Equation" r:id="rId13" imgW="558558" imgH="203112" progId="">
                  <p:embed/>
                  <p:pic>
                    <p:nvPicPr>
                      <p:cNvPr id="1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903" y="3824787"/>
                        <a:ext cx="15668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17499"/>
              </p:ext>
            </p:extLst>
          </p:nvPr>
        </p:nvGraphicFramePr>
        <p:xfrm>
          <a:off x="7415539" y="2716040"/>
          <a:ext cx="1566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Equation" r:id="rId15" imgW="558558" imgH="203112" progId="">
                  <p:embed/>
                </p:oleObj>
              </mc:Choice>
              <mc:Fallback>
                <p:oleObj name="Equation" r:id="rId15" imgW="558558" imgH="203112" progId="">
                  <p:embed/>
                  <p:pic>
                    <p:nvPicPr>
                      <p:cNvPr id="1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5539" y="2716040"/>
                        <a:ext cx="156686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284711" y="4358729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706838"/>
              </p:ext>
            </p:extLst>
          </p:nvPr>
        </p:nvGraphicFramePr>
        <p:xfrm>
          <a:off x="8037311" y="5967600"/>
          <a:ext cx="67151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Equation" r:id="rId17" imgW="203024" imgH="203024" progId="">
                  <p:embed/>
                </p:oleObj>
              </mc:Choice>
              <mc:Fallback>
                <p:oleObj name="Equation" r:id="rId17" imgW="203024" imgH="203024" progId="">
                  <p:embed/>
                  <p:pic>
                    <p:nvPicPr>
                      <p:cNvPr id="1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311" y="5967600"/>
                        <a:ext cx="671512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8129386" y="3989539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7812360" y="5717569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788320"/>
              </p:ext>
            </p:extLst>
          </p:nvPr>
        </p:nvGraphicFramePr>
        <p:xfrm>
          <a:off x="6599618" y="5054223"/>
          <a:ext cx="18161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Equation" r:id="rId19" imgW="647419" imgH="203112" progId="">
                  <p:embed/>
                </p:oleObj>
              </mc:Choice>
              <mc:Fallback>
                <p:oleObj name="Equation" r:id="rId19" imgW="647419" imgH="203112" progId="">
                  <p:embed/>
                  <p:pic>
                    <p:nvPicPr>
                      <p:cNvPr id="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618" y="5054223"/>
                        <a:ext cx="181610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978896"/>
              </p:ext>
            </p:extLst>
          </p:nvPr>
        </p:nvGraphicFramePr>
        <p:xfrm>
          <a:off x="797670" y="3872507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Equation" r:id="rId21" imgW="203024" imgH="203024" progId="">
                  <p:embed/>
                </p:oleObj>
              </mc:Choice>
              <mc:Fallback>
                <p:oleObj name="Equation" r:id="rId21" imgW="203024" imgH="203024" progId="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670" y="3872507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"/>
          <p:cNvSpPr>
            <a:spLocks noChangeArrowheads="1"/>
          </p:cNvSpPr>
          <p:nvPr/>
        </p:nvSpPr>
        <p:spPr bwMode="auto">
          <a:xfrm>
            <a:off x="864345" y="384552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 flipV="1">
            <a:off x="1581894" y="4214378"/>
            <a:ext cx="1566862" cy="29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706950"/>
              </p:ext>
            </p:extLst>
          </p:nvPr>
        </p:nvGraphicFramePr>
        <p:xfrm>
          <a:off x="3754438" y="3679825"/>
          <a:ext cx="19573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Equation" r:id="rId23" imgW="698400" imgH="203040" progId="">
                  <p:embed/>
                </p:oleObj>
              </mc:Choice>
              <mc:Fallback>
                <p:oleObj name="Equation" r:id="rId23" imgW="698400" imgH="203040" progId="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3679825"/>
                        <a:ext cx="1957387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"/>
          <p:cNvSpPr>
            <a:spLocks noChangeArrowheads="1"/>
          </p:cNvSpPr>
          <p:nvPr/>
        </p:nvSpPr>
        <p:spPr bwMode="auto">
          <a:xfrm>
            <a:off x="8040960" y="5946169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82482"/>
              </p:ext>
            </p:extLst>
          </p:nvPr>
        </p:nvGraphicFramePr>
        <p:xfrm>
          <a:off x="8055248" y="4033837"/>
          <a:ext cx="6715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25" imgW="203040" imgH="203040" progId="">
                  <p:embed/>
                </p:oleObj>
              </mc:Choice>
              <mc:Fallback>
                <p:oleObj name="Equation" r:id="rId25" imgW="203040" imgH="203040" progId="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5248" y="4033837"/>
                        <a:ext cx="67151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stCxn id="17" idx="4"/>
            <a:endCxn id="18" idx="0"/>
          </p:cNvCxnSpPr>
          <p:nvPr/>
        </p:nvCxnSpPr>
        <p:spPr>
          <a:xfrm flipH="1">
            <a:off x="8383860" y="4675339"/>
            <a:ext cx="88426" cy="1042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3496912" flipH="1">
            <a:off x="3519923" y="647333"/>
            <a:ext cx="3411738" cy="4516224"/>
          </a:xfrm>
          <a:prstGeom prst="arc">
            <a:avLst>
              <a:gd name="adj1" fmla="val 16491719"/>
              <a:gd name="adj2" fmla="val 1989228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657190" y="4437112"/>
            <a:ext cx="122722" cy="18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762142"/>
              </p:ext>
            </p:extLst>
          </p:nvPr>
        </p:nvGraphicFramePr>
        <p:xfrm>
          <a:off x="4075113" y="4924425"/>
          <a:ext cx="15287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27" imgW="545760" imgH="203040" progId="">
                  <p:embed/>
                </p:oleObj>
              </mc:Choice>
              <mc:Fallback>
                <p:oleObj name="Equation" r:id="rId27" imgW="545760" imgH="203040" progId="">
                  <p:embed/>
                  <p:pic>
                    <p:nvPicPr>
                      <p:cNvPr id="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4924425"/>
                        <a:ext cx="152876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2459684" y="332656"/>
            <a:ext cx="37545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PDA for L={a</a:t>
            </a:r>
            <a:r>
              <a:rPr lang="en-US" altLang="en-US" sz="2500" b="1" i="1" baseline="30000" dirty="0">
                <a:latin typeface="Aharoni" pitchFamily="2" charset="0"/>
                <a:cs typeface="Aharoni" pitchFamily="2" charset="0"/>
              </a:rPr>
              <a:t>2n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2500" b="1" i="1" baseline="30000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25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4810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892" y="3740412"/>
            <a:ext cx="79228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b="1" dirty="0">
                <a:solidFill>
                  <a:srgbClr val="002060"/>
                </a:solidFill>
              </a:rPr>
              <a:t>Applications of TM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92" y="836712"/>
            <a:ext cx="74168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Online Transaction process system</a:t>
            </a:r>
          </a:p>
          <a:p>
            <a:r>
              <a:rPr lang="en-IN" sz="2200" dirty="0"/>
              <a:t>Tower of Hanoi (Recursive Solution)</a:t>
            </a:r>
          </a:p>
          <a:p>
            <a:r>
              <a:rPr lang="en-IN" sz="2200" dirty="0"/>
              <a:t>Timed Automata Model</a:t>
            </a:r>
          </a:p>
          <a:p>
            <a:r>
              <a:rPr lang="en-IN" sz="2200" dirty="0"/>
              <a:t>Deterministic Top Down Parsing LL Grammar</a:t>
            </a:r>
          </a:p>
          <a:p>
            <a:r>
              <a:rPr lang="en-IN" sz="2200" dirty="0"/>
              <a:t>Context free Language</a:t>
            </a:r>
          </a:p>
          <a:p>
            <a:r>
              <a:rPr lang="en-IN" sz="2200" dirty="0"/>
              <a:t>Predictive Bottom up Parsing LR Grammar</a:t>
            </a:r>
          </a:p>
          <a:p>
            <a:pPr fontAlgn="base"/>
            <a:r>
              <a:rPr lang="en-US" sz="2200" dirty="0"/>
              <a:t>For implementation of stack applications.</a:t>
            </a:r>
          </a:p>
          <a:p>
            <a:pPr fontAlgn="base"/>
            <a:r>
              <a:rPr lang="en-US" sz="2200" dirty="0"/>
              <a:t>For evaluating the arithmetic expressions.</a:t>
            </a:r>
          </a:p>
          <a:p>
            <a:endParaRPr lang="en-IN" sz="2200" dirty="0"/>
          </a:p>
        </p:txBody>
      </p:sp>
      <p:sp>
        <p:nvSpPr>
          <p:cNvPr id="5" name="Rectangle 4"/>
          <p:cNvSpPr/>
          <p:nvPr/>
        </p:nvSpPr>
        <p:spPr>
          <a:xfrm>
            <a:off x="1034140" y="4437112"/>
            <a:ext cx="7858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solving any recursively enumerable problem.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understanding complexity theory.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neural networks.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Robotics Applications.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artificial intelligence.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urw-d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413048"/>
            <a:ext cx="79228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b="1" dirty="0">
                <a:solidFill>
                  <a:srgbClr val="002060"/>
                </a:solidFill>
              </a:rPr>
              <a:t>Applications of PDA</a:t>
            </a:r>
          </a:p>
        </p:txBody>
      </p:sp>
    </p:spTree>
    <p:extLst>
      <p:ext uri="{BB962C8B-B14F-4D97-AF65-F5344CB8AC3E}">
        <p14:creationId xmlns:p14="http://schemas.microsoft.com/office/powerpoint/2010/main" val="22239460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Box 2"/>
          <p:cNvSpPr txBox="1">
            <a:spLocks noChangeArrowheads="1"/>
          </p:cNvSpPr>
          <p:nvPr/>
        </p:nvSpPr>
        <p:spPr bwMode="auto">
          <a:xfrm>
            <a:off x="3124200" y="990600"/>
            <a:ext cx="36576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500" b="1"/>
              <a:t>Q &amp; A</a:t>
            </a:r>
          </a:p>
        </p:txBody>
      </p:sp>
      <p:sp>
        <p:nvSpPr>
          <p:cNvPr id="14344" name="TextBox 3"/>
          <p:cNvSpPr txBox="1">
            <a:spLocks noChangeArrowheads="1"/>
          </p:cNvSpPr>
          <p:nvPr/>
        </p:nvSpPr>
        <p:spPr bwMode="auto">
          <a:xfrm>
            <a:off x="1828800" y="20574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/>
              <a:t>Give a CFG for language L={x</a:t>
            </a:r>
            <a:r>
              <a:rPr lang="az-Cyrl-AZ" altLang="en-US"/>
              <a:t>є</a:t>
            </a:r>
            <a:r>
              <a:rPr lang="en-US" altLang="en-US"/>
              <a:t>{0,1}* / x start and ends with different symbol}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736850" y="2844800"/>
          <a:ext cx="1308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Equation" r:id="rId3" imgW="1308100" imgH="508000" progId="">
                  <p:embed/>
                </p:oleObj>
              </mc:Choice>
              <mc:Fallback>
                <p:oleObj name="Equation" r:id="rId3" imgW="1308100" imgH="508000" progId="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844800"/>
                        <a:ext cx="13081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Rectangle 6"/>
          <p:cNvSpPr>
            <a:spLocks noChangeArrowheads="1"/>
          </p:cNvSpPr>
          <p:nvPr/>
        </p:nvSpPr>
        <p:spPr bwMode="auto">
          <a:xfrm>
            <a:off x="1905000" y="34290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2.	Which of these not in GNF:</a:t>
            </a: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895600" y="3886200"/>
          <a:ext cx="1460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Equation" r:id="rId5" imgW="1460500" imgH="825500" progId="">
                  <p:embed/>
                </p:oleObj>
              </mc:Choice>
              <mc:Fallback>
                <p:oleObj name="Equation" r:id="rId5" imgW="1460500" imgH="825500" progId="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86200"/>
                        <a:ext cx="14605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1905000" y="48768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3.	Prove that following grammar is ambiguous</a:t>
            </a:r>
          </a:p>
        </p:txBody>
      </p:sp>
      <p:graphicFrame>
        <p:nvGraphicFramePr>
          <p:cNvPr id="14340" name="Object 5"/>
          <p:cNvGraphicFramePr>
            <a:graphicFrameLocks noChangeAspect="1"/>
          </p:cNvGraphicFramePr>
          <p:nvPr/>
        </p:nvGraphicFramePr>
        <p:xfrm>
          <a:off x="2819400" y="5334000"/>
          <a:ext cx="1473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7" imgW="1473200" imgH="215900" progId="">
                  <p:embed/>
                </p:oleObj>
              </mc:Choice>
              <mc:Fallback>
                <p:oleObj name="Equation" r:id="rId7" imgW="1473200" imgH="215900" progId="">
                  <p:embed/>
                  <p:pic>
                    <p:nvPicPr>
                      <p:cNvPr id="143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334000"/>
                        <a:ext cx="14732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6477000" y="3968750"/>
          <a:ext cx="1460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Equation" r:id="rId9" imgW="1459866" imgH="812447" progId="">
                  <p:embed/>
                </p:oleObj>
              </mc:Choice>
              <mc:Fallback>
                <p:oleObj name="Equation" r:id="rId9" imgW="1459866" imgH="812447" progId="">
                  <p:embed/>
                  <p:pic>
                    <p:nvPicPr>
                      <p:cNvPr id="92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968750"/>
                        <a:ext cx="14605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5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1447800" y="8382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4.	Convert following grammar into CNF: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352800" y="1447800"/>
          <a:ext cx="1409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" name="Equation" r:id="rId3" imgW="1409700" imgH="825500" progId="">
                  <p:embed/>
                </p:oleObj>
              </mc:Choice>
              <mc:Fallback>
                <p:oleObj name="Equation" r:id="rId3" imgW="1409700" imgH="825500" progId="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447800"/>
                        <a:ext cx="14097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4"/>
          <p:cNvSpPr>
            <a:spLocks noChangeArrowheads="1"/>
          </p:cNvSpPr>
          <p:nvPr/>
        </p:nvSpPr>
        <p:spPr bwMode="auto">
          <a:xfrm>
            <a:off x="1524000" y="24384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5.	Convert following grammar to PDA:</a:t>
            </a: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406775" y="3054350"/>
          <a:ext cx="1295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Equation" r:id="rId5" imgW="1295400" imgH="508000" progId="">
                  <p:embed/>
                </p:oleObj>
              </mc:Choice>
              <mc:Fallback>
                <p:oleObj name="Equation" r:id="rId5" imgW="1295400" imgH="508000" progId="">
                  <p:embed/>
                  <p:pic>
                    <p:nvPicPr>
                      <p:cNvPr id="15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3054350"/>
                        <a:ext cx="12954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Rectangle 6"/>
          <p:cNvSpPr>
            <a:spLocks noChangeArrowheads="1"/>
          </p:cNvSpPr>
          <p:nvPr/>
        </p:nvSpPr>
        <p:spPr bwMode="auto">
          <a:xfrm>
            <a:off x="1524000" y="38862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6.	Eliminate Null and Unit production:</a:t>
            </a: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3441700" y="4343400"/>
          <a:ext cx="1384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Equation" r:id="rId7" imgW="1384300" imgH="825500" progId="">
                  <p:embed/>
                </p:oleObj>
              </mc:Choice>
              <mc:Fallback>
                <p:oleObj name="Equation" r:id="rId7" imgW="1384300" imgH="825500" progId="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4343400"/>
                        <a:ext cx="13843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1314450" y="5492750"/>
          <a:ext cx="2260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Equation" r:id="rId9" imgW="2260600" imgH="1117600" progId="">
                  <p:embed/>
                </p:oleObj>
              </mc:Choice>
              <mc:Fallback>
                <p:oleObj name="Equation" r:id="rId9" imgW="2260600" imgH="1117600" progId="">
                  <p:embed/>
                  <p:pic>
                    <p:nvPicPr>
                      <p:cNvPr id="931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5492750"/>
                        <a:ext cx="226060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5410200" y="5492750"/>
          <a:ext cx="2260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Equation" r:id="rId11" imgW="2260600" imgH="1117600" progId="">
                  <p:embed/>
                </p:oleObj>
              </mc:Choice>
              <mc:Fallback>
                <p:oleObj name="Equation" r:id="rId11" imgW="2260600" imgH="1117600" progId="">
                  <p:embed/>
                  <p:pic>
                    <p:nvPicPr>
                      <p:cNvPr id="93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492750"/>
                        <a:ext cx="226060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29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524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/>
              <a:t> </a:t>
            </a:r>
          </a:p>
        </p:txBody>
      </p:sp>
      <p:graphicFrame>
        <p:nvGraphicFramePr>
          <p:cNvPr id="113664" name="Object 1024"/>
          <p:cNvGraphicFramePr>
            <a:graphicFrameLocks noChangeAspect="1"/>
          </p:cNvGraphicFramePr>
          <p:nvPr/>
        </p:nvGraphicFramePr>
        <p:xfrm>
          <a:off x="3124200" y="1295400"/>
          <a:ext cx="2489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3" imgW="59740800" imgH="14020800" progId="Equation.3">
                  <p:embed/>
                </p:oleObj>
              </mc:Choice>
              <mc:Fallback>
                <p:oleObj name="Equation" r:id="rId3" imgW="59740800" imgH="14020800" progId="Equation.3">
                  <p:embed/>
                  <p:pic>
                    <p:nvPicPr>
                      <p:cNvPr id="11366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95400"/>
                        <a:ext cx="2489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33" name="Oval 41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4" name="Oval 42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5" name="Oval 43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6" name="Oval 44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7" name="Oval 45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8" name="Line 46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9" name="Line 47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0" name="Line 48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1" name="Line 49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3" name="Oval 51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65" name="Object 1025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5" imgW="9448800" imgH="11277600" progId="Equation.3">
                  <p:embed/>
                </p:oleObj>
              </mc:Choice>
              <mc:Fallback>
                <p:oleObj name="Equation" r:id="rId5" imgW="9448800" imgH="11277600" progId="Equation.3">
                  <p:embed/>
                  <p:pic>
                    <p:nvPicPr>
                      <p:cNvPr id="11366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6" name="Object 1026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113666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7" name="Object 1027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9" imgW="10058400" imgH="11277600" progId="Equation.3">
                  <p:embed/>
                </p:oleObj>
              </mc:Choice>
              <mc:Fallback>
                <p:oleObj name="Equation" r:id="rId9" imgW="10058400" imgH="11277600" progId="Equation.3">
                  <p:embed/>
                  <p:pic>
                    <p:nvPicPr>
                      <p:cNvPr id="113667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48" name="Line 56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68" name="Object 1028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1" imgW="6400800" imgH="6705600" progId="Equation.3">
                  <p:embed/>
                </p:oleObj>
              </mc:Choice>
              <mc:Fallback>
                <p:oleObj name="Equation" r:id="rId11" imgW="6400800" imgH="6705600" progId="Equation.3">
                  <p:embed/>
                  <p:pic>
                    <p:nvPicPr>
                      <p:cNvPr id="11366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1029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3" imgW="6705600" imgH="9144000" progId="Equation.3">
                  <p:embed/>
                </p:oleObj>
              </mc:Choice>
              <mc:Fallback>
                <p:oleObj name="Equation" r:id="rId13" imgW="6705600" imgH="9144000" progId="Equation.3">
                  <p:embed/>
                  <p:pic>
                    <p:nvPicPr>
                      <p:cNvPr id="113669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Object 1030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11367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1" name="Object 1031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113671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53" name="Oval 61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72" name="Object 1032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17" imgW="9753600" imgH="11277600" progId="Equation.3">
                  <p:embed/>
                </p:oleObj>
              </mc:Choice>
              <mc:Fallback>
                <p:oleObj name="Equation" r:id="rId17" imgW="9753600" imgH="11277600" progId="Equation.3">
                  <p:embed/>
                  <p:pic>
                    <p:nvPicPr>
                      <p:cNvPr id="11367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40513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3" name="Object 1033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19" imgW="6400800" imgH="6705600" progId="Equation.3">
                  <p:embed/>
                </p:oleObj>
              </mc:Choice>
              <mc:Fallback>
                <p:oleObj name="Equation" r:id="rId19" imgW="6400800" imgH="6705600" progId="Equation.3">
                  <p:embed/>
                  <p:pic>
                    <p:nvPicPr>
                      <p:cNvPr id="113673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4" name="Object 1034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113674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953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5" name="Object 1035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21" imgW="6705600" imgH="9144000" progId="Equation.3">
                  <p:embed/>
                </p:oleObj>
              </mc:Choice>
              <mc:Fallback>
                <p:oleObj name="Equation" r:id="rId21" imgW="6705600" imgH="9144000" progId="Equation.3">
                  <p:embed/>
                  <p:pic>
                    <p:nvPicPr>
                      <p:cNvPr id="113675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876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6" name="Object 1036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22" imgW="6705600" imgH="9144000" progId="Equation.3">
                  <p:embed/>
                </p:oleObj>
              </mc:Choice>
              <mc:Fallback>
                <p:oleObj name="Equation" r:id="rId22" imgW="6705600" imgH="9144000" progId="Equation.3">
                  <p:embed/>
                  <p:pic>
                    <p:nvPicPr>
                      <p:cNvPr id="113676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59" name="Freeform 67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77" name="Object 1037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23" imgW="16154400" imgH="10668000" progId="Equation.3">
                  <p:embed/>
                </p:oleObj>
              </mc:Choice>
              <mc:Fallback>
                <p:oleObj name="Equation" r:id="rId23" imgW="16154400" imgH="10668000" progId="Equation.3">
                  <p:embed/>
                  <p:pic>
                    <p:nvPicPr>
                      <p:cNvPr id="113677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321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61" name="Line 69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2" name="Freeform 70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3" name="Freeform 71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4" name="Freeform 72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3680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" name="Equation" r:id="rId25" imgW="16154400" imgH="10668000" progId="Equation.3">
                    <p:embed/>
                  </p:oleObj>
                </mc:Choice>
                <mc:Fallback>
                  <p:oleObj name="Equation" r:id="rId25" imgW="16154400" imgH="10668000" progId="Equation.3">
                    <p:embed/>
                    <p:pic>
                      <p:nvPicPr>
                        <p:cNvPr id="113680" name="Object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67" name="Line 75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3678" name="Object 1038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26" imgW="10058400" imgH="11277600" progId="Equation.3">
                  <p:embed/>
                </p:oleObj>
              </mc:Choice>
              <mc:Fallback>
                <p:oleObj name="Equation" r:id="rId26" imgW="10058400" imgH="11277600" progId="Equation.3">
                  <p:embed/>
                  <p:pic>
                    <p:nvPicPr>
                      <p:cNvPr id="113678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9" name="Object 1039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28" imgW="8229600" imgH="11277600" progId="Equation.3">
                  <p:embed/>
                </p:oleObj>
              </mc:Choice>
              <mc:Fallback>
                <p:oleObj name="Equation" r:id="rId28" imgW="8229600" imgH="11277600" progId="Equation.3">
                  <p:embed/>
                  <p:pic>
                    <p:nvPicPr>
                      <p:cNvPr id="113679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53340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28600"/>
            <a:ext cx="8636000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6720" y="116632"/>
            <a:ext cx="1097280" cy="97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1705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28600"/>
            <a:ext cx="909955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711803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381000"/>
            <a:ext cx="7620000" cy="69246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Construction of PDA by a CFG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ε, A) = {(q, </a:t>
            </a:r>
            <a:r>
              <a:rPr lang="el-GR" altLang="en-US" sz="2200" b="1" dirty="0">
                <a:latin typeface="Arial" charset="0"/>
                <a:cs typeface="Times New Roman" pitchFamily="18" charset="0"/>
              </a:rPr>
              <a:t>α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)/ A-&gt;</a:t>
            </a:r>
            <a:r>
              <a:rPr lang="el-GR" altLang="en-US" sz="2200" b="1" dirty="0">
                <a:latin typeface="Arial" charset="0"/>
                <a:cs typeface="Times New Roman" pitchFamily="18" charset="0"/>
              </a:rPr>
              <a:t> α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 in P}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t, t)   = {(q, ε)} for every t in Σ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buFontTx/>
              <a:buAutoNum type="arabicPeriod"/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Construct PDA equivalent to following CFG: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S-&gt;0/1/1A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A-&gt;0/1S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 err="1">
                <a:latin typeface="Arial" charset="0"/>
                <a:cs typeface="Times New Roman" pitchFamily="18" charset="0"/>
              </a:rPr>
              <a:t>Ans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: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</a:t>
            </a:r>
            <a:r>
              <a:rPr lang="en-US" altLang="en-US" sz="2200" b="1" dirty="0" err="1">
                <a:latin typeface="Arial" charset="0"/>
                <a:cs typeface="Times New Roman" pitchFamily="18" charset="0"/>
              </a:rPr>
              <a:t>ε,S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) = {(q, 0), (q, 1), (q, 1A)}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		δ(q, ε, A) = {(q, 0), (q, 1S)}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sz="2200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0, 0)   = {(q, ε)}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		δ(q, 1, 1)   = {(q, ε)}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b="1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b="1" dirty="0">
                <a:latin typeface="Arial" charset="0"/>
                <a:cs typeface="Times New Roman" pitchFamily="18" charset="0"/>
              </a:rPr>
              <a:t>2.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Convert following CFG to PDA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b="1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S-&gt;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aAA</a:t>
            </a:r>
            <a:endParaRPr lang="en-US" altLang="en-US" sz="2200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A-&gt;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aS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/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bS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/a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67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066800" y="381000"/>
            <a:ext cx="8229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Find a PDA equivalent to the following grammar that</a:t>
            </a:r>
          </a:p>
          <a:p>
            <a:pPr eaLnBrk="1" hangingPunct="1"/>
            <a:r>
              <a:rPr lang="en-US" altLang="en-US" sz="2800"/>
              <a:t>generates simple expressions like a * (a + b010)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 b="1">
                <a:latin typeface="Bahnschrift Light" panose="020B0502040204020203" pitchFamily="34" charset="0"/>
                <a:cs typeface="Aharoni" pitchFamily="2" charset="0"/>
              </a:rPr>
              <a:t>E → I | E * E | E + E | (E)</a:t>
            </a:r>
          </a:p>
          <a:p>
            <a:pPr eaLnBrk="1" hangingPunct="1"/>
            <a:r>
              <a:rPr lang="en-US" altLang="en-US" sz="2800" b="1">
                <a:latin typeface="Bahnschrift Light" panose="020B0502040204020203" pitchFamily="34" charset="0"/>
                <a:cs typeface="Aharoni" pitchFamily="2" charset="0"/>
              </a:rPr>
              <a:t>I → a | b | Ia| Ib | I0 | I1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Let N be a PDA that accepts the language generated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by the given CFG</a:t>
            </a:r>
          </a:p>
          <a:p>
            <a:pPr eaLnBrk="1" hangingPunct="1"/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N = ({q},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V U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δ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q, S)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 = {a, b, 0, 1, (, ), *, +}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V = {E, I)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5404528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609600" y="304800"/>
            <a:ext cx="86868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 dirty="0"/>
              <a:t>1.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δ</a:t>
            </a:r>
            <a:r>
              <a:rPr lang="en-US" altLang="en-US" sz="3100" dirty="0"/>
              <a:t>(q, </a:t>
            </a:r>
            <a:r>
              <a:rPr lang="el-GR" altLang="en-US" sz="3100" dirty="0"/>
              <a:t>ε, </a:t>
            </a:r>
            <a:r>
              <a:rPr lang="en-US" altLang="en-US" sz="3100" dirty="0"/>
              <a:t>E) = {(q, I), (q, E*E), (q, E+E</a:t>
            </a:r>
            <a:r>
              <a:rPr lang="en-US" altLang="en-US" sz="3100"/>
              <a:t>), (q</a:t>
            </a:r>
            <a:r>
              <a:rPr lang="en-US" altLang="en-US" sz="3100" dirty="0"/>
              <a:t>,(</a:t>
            </a:r>
            <a:r>
              <a:rPr lang="en-US" altLang="en-US" sz="3100"/>
              <a:t>E))}</a:t>
            </a:r>
            <a:endParaRPr lang="en-US" altLang="en-US" sz="3100" dirty="0"/>
          </a:p>
          <a:p>
            <a:pPr eaLnBrk="1" hangingPunct="1"/>
            <a:r>
              <a:rPr lang="pt-BR" altLang="en-US" sz="3100" dirty="0"/>
              <a:t>2.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pt-BR" altLang="en-US" sz="3100" dirty="0"/>
              <a:t>(q, ε, I) = {(q, a), (q, b), (q, Ia), (q, Ib), (q, I0), 								(q, I1)}</a:t>
            </a:r>
          </a:p>
          <a:p>
            <a:pPr eaLnBrk="1" hangingPunct="1"/>
            <a:r>
              <a:rPr lang="pt-BR" altLang="en-US" sz="3100" dirty="0"/>
              <a:t>3.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pt-BR" altLang="en-US" sz="3100" dirty="0"/>
              <a:t>(q, a, a) = {(q, ε)}</a:t>
            </a:r>
          </a:p>
          <a:p>
            <a:pPr eaLnBrk="1" hangingPunct="1"/>
            <a:r>
              <a:rPr lang="en-US" altLang="en-US" sz="3100" dirty="0"/>
              <a:t>4.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b, b)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5.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0, 0)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6.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1, 1)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7.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(, ()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8.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), ))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9.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*, *)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10.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+, +) = {(q, </a:t>
            </a:r>
            <a:r>
              <a:rPr lang="el-GR" altLang="en-US" sz="3100" dirty="0"/>
              <a:t>ε)}</a:t>
            </a:r>
            <a:endParaRPr lang="en-US" altLang="en-US" sz="31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5632021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8600"/>
            <a:ext cx="8448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91224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8600"/>
            <a:ext cx="86677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3"/>
            <a:ext cx="10972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712612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89281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8642124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533400"/>
            <a:ext cx="75057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99388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991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65929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33399"/>
                </a:solidFill>
                <a:latin typeface="Arial"/>
              </a:rPr>
              <a:t>What is Automata?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1000" y="1523999"/>
            <a:ext cx="8610600" cy="5257801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 algn="just">
              <a:buClr>
                <a:srgbClr val="F0AD00"/>
              </a:buClr>
              <a:defRPr/>
            </a:pPr>
            <a:r>
              <a:rPr lang="en-US" dirty="0"/>
              <a:t>The term "Automata" is derived from the Greek word "α</a:t>
            </a:r>
            <a:r>
              <a:rPr lang="en-US" dirty="0" err="1"/>
              <a:t>ὐτόμ</a:t>
            </a:r>
            <a:r>
              <a:rPr lang="en-US" dirty="0"/>
              <a:t>ατα" which means "self-acting“.</a:t>
            </a:r>
          </a:p>
          <a:p>
            <a:pPr lvl="0" algn="just">
              <a:buClr>
                <a:srgbClr val="F0AD00"/>
              </a:buClr>
              <a:defRPr/>
            </a:pPr>
            <a:r>
              <a:rPr lang="en-US" dirty="0">
                <a:solidFill>
                  <a:sysClr val="windowText" lastClr="000000"/>
                </a:solidFill>
              </a:rPr>
              <a:t>It is the plural of automaton, it means  “something that works automatically”</a:t>
            </a:r>
          </a:p>
          <a:p>
            <a:pPr algn="just">
              <a:buClr>
                <a:srgbClr val="F0AD00"/>
              </a:buClr>
              <a:defRPr/>
            </a:pPr>
            <a:r>
              <a:rPr lang="en-US" b="1" dirty="0"/>
              <a:t>A system where energy, materials and information, are transformed for performing some specific task, without direct participation of man.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lang="en-US" b="1" dirty="0">
              <a:solidFill>
                <a:srgbClr val="0000FF"/>
              </a:solidFill>
            </a:endParaRPr>
          </a:p>
          <a:p>
            <a:pPr>
              <a:buClr>
                <a:srgbClr val="F0AD00"/>
              </a:buClr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Example: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66C7D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Automatic</a:t>
            </a:r>
            <a:r>
              <a:rPr lang="en-US" dirty="0"/>
              <a:t> photo printing machine, Packing machine, etc.</a:t>
            </a:r>
          </a:p>
          <a:p>
            <a:pPr lvl="0">
              <a:buClr>
                <a:srgbClr val="F0AD00"/>
              </a:buClr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36296" y="6389111"/>
            <a:ext cx="1907704" cy="392689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9853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050"/>
          <p:cNvSpPr>
            <a:spLocks noChangeArrowheads="1"/>
          </p:cNvSpPr>
          <p:nvPr/>
        </p:nvSpPr>
        <p:spPr bwMode="auto">
          <a:xfrm>
            <a:off x="1524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/>
              <a:t> </a:t>
            </a:r>
          </a:p>
        </p:txBody>
      </p:sp>
      <p:graphicFrame>
        <p:nvGraphicFramePr>
          <p:cNvPr id="114688" name="Object 2048"/>
          <p:cNvGraphicFramePr>
            <a:graphicFrameLocks noChangeAspect="1"/>
          </p:cNvGraphicFramePr>
          <p:nvPr/>
        </p:nvGraphicFramePr>
        <p:xfrm>
          <a:off x="3124200" y="1295400"/>
          <a:ext cx="2514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3" imgW="60350400" imgH="14020800" progId="Equation.3">
                  <p:embed/>
                </p:oleObj>
              </mc:Choice>
              <mc:Fallback>
                <p:oleObj name="Equation" r:id="rId3" imgW="60350400" imgH="14020800" progId="Equation.3">
                  <p:embed/>
                  <p:pic>
                    <p:nvPicPr>
                      <p:cNvPr id="11468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95400"/>
                        <a:ext cx="2514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92" name="Oval 2124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2125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2126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Oval 2127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6" name="Oval 2128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7" name="Line 2129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8" name="Line 2130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9" name="Line 2131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0" name="Line 2132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2" name="Oval 2134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89" name="Object 2049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5" imgW="8229600" imgH="11277600" progId="Equation.3">
                  <p:embed/>
                </p:oleObj>
              </mc:Choice>
              <mc:Fallback>
                <p:oleObj name="Equation" r:id="rId5" imgW="8229600" imgH="11277600" progId="Equation.3">
                  <p:embed/>
                  <p:pic>
                    <p:nvPicPr>
                      <p:cNvPr id="114689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53340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0" name="Object 2050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11469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1" name="Object 2051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114691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Object 2052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1" imgW="10058400" imgH="11277600" progId="Equation.3">
                  <p:embed/>
                </p:oleObj>
              </mc:Choice>
              <mc:Fallback>
                <p:oleObj name="Equation" r:id="rId11" imgW="10058400" imgH="11277600" progId="Equation.3">
                  <p:embed/>
                  <p:pic>
                    <p:nvPicPr>
                      <p:cNvPr id="114692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07" name="Line 2139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93" name="Object 2053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114693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4" name="Object 2054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114694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5" name="Object 2055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114695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6" name="Object 2056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114696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12" name="Oval 2144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97" name="Object 2057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19" imgW="9753600" imgH="11277600" progId="Equation.3">
                  <p:embed/>
                </p:oleObj>
              </mc:Choice>
              <mc:Fallback>
                <p:oleObj name="Equation" r:id="rId19" imgW="9753600" imgH="11277600" progId="Equation.3">
                  <p:embed/>
                  <p:pic>
                    <p:nvPicPr>
                      <p:cNvPr id="114697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40513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8" name="Object 2058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114698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9" name="Object 2059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114699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953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00" name="Object 2060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114700" name="Object 2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876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01" name="Object 2061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114701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18" name="Freeform 2150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702" name="Object 2062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25" imgW="16154400" imgH="10668000" progId="Equation.3">
                  <p:embed/>
                </p:oleObj>
              </mc:Choice>
              <mc:Fallback>
                <p:oleObj name="Equation" r:id="rId25" imgW="16154400" imgH="10668000" progId="Equation.3">
                  <p:embed/>
                  <p:pic>
                    <p:nvPicPr>
                      <p:cNvPr id="114702" name="Object 2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321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20" name="Line 2152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1" name="Freeform 2153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2" name="Freeform 2154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3" name="Freeform 2155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156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4704" name="Object 2064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4" name="Equation" r:id="rId27" imgW="16154400" imgH="10668000" progId="Equation.3">
                    <p:embed/>
                  </p:oleObj>
                </mc:Choice>
                <mc:Fallback>
                  <p:oleObj name="Equation" r:id="rId27" imgW="16154400" imgH="10668000" progId="Equation.3">
                    <p:embed/>
                    <p:pic>
                      <p:nvPicPr>
                        <p:cNvPr id="114704" name="Object 20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126" name="Line 2158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4703" name="Object 2063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28" imgW="10058400" imgH="11277600" progId="Equation.3">
                  <p:embed/>
                </p:oleObj>
              </mc:Choice>
              <mc:Fallback>
                <p:oleObj name="Equation" r:id="rId28" imgW="10058400" imgH="11277600" progId="Equation.3">
                  <p:embed/>
                  <p:pic>
                    <p:nvPicPr>
                      <p:cNvPr id="114703" name="Object 2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3191619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52400"/>
            <a:ext cx="89471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7395806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347075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7413058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991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3027386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457879"/>
            <a:ext cx="5421083" cy="365125"/>
          </a:xfrm>
        </p:spPr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3" name="AutoShape 2" descr="blob:https://web.whatsapp.com/b5f05716-8953-4930-9090-1fee28999bd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3539" r="10099" b="3920"/>
          <a:stretch/>
        </p:blipFill>
        <p:spPr>
          <a:xfrm rot="5400000">
            <a:off x="1343061" y="-1343059"/>
            <a:ext cx="645787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852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pic>
        <p:nvPicPr>
          <p:cNvPr id="323586" name="Picture 2" descr="https://1.bp.blogspot.com/-c4JyWHaqtbQ/XpAaTRcCDuI/AAAAAAAAAVI/xOGblv1Ndew2NvRKNG40PdwQZ5Bh1h6IgCLcBGAsYHQ/s1600/decision%2Bpropert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8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2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Oval 3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Oval 6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2" name="Object 0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3" imgW="10058400" imgH="11277600" progId="Equation.3">
                  <p:embed/>
                </p:oleObj>
              </mc:Choice>
              <mc:Fallback>
                <p:oleObj name="Equation" r:id="rId3" imgW="10058400" imgH="11277600" progId="Equation.3">
                  <p:embed/>
                  <p:pic>
                    <p:nvPicPr>
                      <p:cNvPr id="115712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3" name="Object 1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5" imgW="8229600" imgH="11277600" progId="Equation.3">
                  <p:embed/>
                </p:oleObj>
              </mc:Choice>
              <mc:Fallback>
                <p:oleObj name="Equation" r:id="rId5" imgW="8229600" imgH="11277600" progId="Equation.3">
                  <p:embed/>
                  <p:pic>
                    <p:nvPicPr>
                      <p:cNvPr id="1157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53340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1157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1157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334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11" imgW="10058400" imgH="11277600" progId="Equation.3">
                  <p:embed/>
                </p:oleObj>
              </mc:Choice>
              <mc:Fallback>
                <p:oleObj name="Equation" r:id="rId11" imgW="10058400" imgH="11277600" progId="Equation.3">
                  <p:embed/>
                  <p:pic>
                    <p:nvPicPr>
                      <p:cNvPr id="1157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3340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7" name="Line 17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115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1157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1157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57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1157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3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19" imgW="9753600" imgH="11277600" progId="Equation.3">
                  <p:embed/>
                </p:oleObj>
              </mc:Choice>
              <mc:Fallback>
                <p:oleObj name="Equation" r:id="rId19" imgW="9753600" imgH="11277600" progId="Equation.3">
                  <p:embed/>
                  <p:pic>
                    <p:nvPicPr>
                      <p:cNvPr id="1157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40513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1157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76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3" name="Object 11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1157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953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4" name="Object 12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1157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8768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5" name="Object 13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1157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006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8" name="Freeform 28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26" name="Object 14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25" imgW="16154400" imgH="10668000" progId="Equation.3">
                  <p:embed/>
                </p:oleObj>
              </mc:Choice>
              <mc:Fallback>
                <p:oleObj name="Equation" r:id="rId25" imgW="16154400" imgH="10668000" progId="Equation.3">
                  <p:embed/>
                  <p:pic>
                    <p:nvPicPr>
                      <p:cNvPr id="1157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321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70" name="Line 30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1" name="Freeform 31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2" name="Freeform 32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3" name="Freeform 33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5728" name="Object 16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" name="Equation" r:id="rId27" imgW="16154400" imgH="10668000" progId="Equation.3">
                    <p:embed/>
                  </p:oleObj>
                </mc:Choice>
                <mc:Fallback>
                  <p:oleObj name="Equation" r:id="rId27" imgW="16154400" imgH="10668000" progId="Equation.3">
                    <p:embed/>
                    <p:pic>
                      <p:nvPicPr>
                        <p:cNvPr id="11572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76" name="Line 36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3124200" y="1295400"/>
          <a:ext cx="2514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Equation" r:id="rId28" imgW="60350400" imgH="14020800" progId="Equation.3">
                  <p:embed/>
                </p:oleObj>
              </mc:Choice>
              <mc:Fallback>
                <p:oleObj name="Equation" r:id="rId28" imgW="60350400" imgH="14020800" progId="Equation.3">
                  <p:embed/>
                  <p:pic>
                    <p:nvPicPr>
                      <p:cNvPr id="1157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95400"/>
                        <a:ext cx="2514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1472" y="0"/>
            <a:ext cx="8153400" cy="7143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 Function (    )     </a:t>
            </a:r>
            <a:r>
              <a:rPr lang="en-US" dirty="0" err="1">
                <a:solidFill>
                  <a:srgbClr val="00B0F0"/>
                </a:solidFill>
              </a:rPr>
              <a:t>Contd</a:t>
            </a:r>
            <a:r>
              <a:rPr lang="en-US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2228" name="Object 1028"/>
          <p:cNvGraphicFramePr>
            <a:graphicFrameLocks noChangeAspect="1"/>
          </p:cNvGraphicFramePr>
          <p:nvPr/>
        </p:nvGraphicFramePr>
        <p:xfrm>
          <a:off x="4572000" y="214290"/>
          <a:ext cx="330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Equation" r:id="rId3" imgW="7924800" imgH="10058400" progId="Equation.3">
                  <p:embed/>
                </p:oleObj>
              </mc:Choice>
              <mc:Fallback>
                <p:oleObj name="Equation" r:id="rId3" imgW="7924800" imgH="10058400" progId="Equation.3">
                  <p:embed/>
                  <p:pic>
                    <p:nvPicPr>
                      <p:cNvPr id="5222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4290"/>
                        <a:ext cx="33020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Oval 1029"/>
          <p:cNvSpPr>
            <a:spLocks noChangeArrowheads="1"/>
          </p:cNvSpPr>
          <p:nvPr/>
        </p:nvSpPr>
        <p:spPr bwMode="auto">
          <a:xfrm>
            <a:off x="29718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Oval 1030"/>
          <p:cNvSpPr>
            <a:spLocks noChangeArrowheads="1"/>
          </p:cNvSpPr>
          <p:nvPr/>
        </p:nvSpPr>
        <p:spPr bwMode="auto">
          <a:xfrm>
            <a:off x="55626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Oval 1031"/>
          <p:cNvSpPr>
            <a:spLocks noChangeArrowheads="1"/>
          </p:cNvSpPr>
          <p:nvPr/>
        </p:nvSpPr>
        <p:spPr bwMode="auto">
          <a:xfrm>
            <a:off x="68580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Oval 1032"/>
          <p:cNvSpPr>
            <a:spLocks noChangeArrowheads="1"/>
          </p:cNvSpPr>
          <p:nvPr/>
        </p:nvSpPr>
        <p:spPr bwMode="auto">
          <a:xfrm>
            <a:off x="82296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Line 1033"/>
          <p:cNvSpPr>
            <a:spLocks noChangeShapeType="1"/>
          </p:cNvSpPr>
          <p:nvPr/>
        </p:nvSpPr>
        <p:spPr bwMode="auto">
          <a:xfrm>
            <a:off x="2362200" y="594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Line 1034"/>
          <p:cNvSpPr>
            <a:spLocks noChangeShapeType="1"/>
          </p:cNvSpPr>
          <p:nvPr/>
        </p:nvSpPr>
        <p:spPr bwMode="auto">
          <a:xfrm>
            <a:off x="48006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Line 1035"/>
          <p:cNvSpPr>
            <a:spLocks noChangeShapeType="1"/>
          </p:cNvSpPr>
          <p:nvPr/>
        </p:nvSpPr>
        <p:spPr bwMode="auto">
          <a:xfrm>
            <a:off x="60960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Line 1036"/>
          <p:cNvSpPr>
            <a:spLocks noChangeShapeType="1"/>
          </p:cNvSpPr>
          <p:nvPr/>
        </p:nvSpPr>
        <p:spPr bwMode="auto">
          <a:xfrm>
            <a:off x="7391400" y="5918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37" name="Object 1037"/>
          <p:cNvGraphicFramePr>
            <a:graphicFrameLocks noChangeAspect="1"/>
          </p:cNvGraphicFramePr>
          <p:nvPr/>
        </p:nvGraphicFramePr>
        <p:xfrm>
          <a:off x="3048000" y="56134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5" imgW="10058400" imgH="11277600" progId="Equation.3">
                  <p:embed/>
                </p:oleObj>
              </mc:Choice>
              <mc:Fallback>
                <p:oleObj name="Equation" r:id="rId5" imgW="10058400" imgH="11277600" progId="Equation.3">
                  <p:embed/>
                  <p:pic>
                    <p:nvPicPr>
                      <p:cNvPr id="52237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6134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8" name="Oval 1038"/>
          <p:cNvSpPr>
            <a:spLocks noChangeArrowheads="1"/>
          </p:cNvSpPr>
          <p:nvPr/>
        </p:nvSpPr>
        <p:spPr bwMode="auto">
          <a:xfrm>
            <a:off x="42672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39" name="Object 1039"/>
          <p:cNvGraphicFramePr>
            <a:graphicFrameLocks noChangeAspect="1"/>
          </p:cNvGraphicFramePr>
          <p:nvPr/>
        </p:nvGraphicFramePr>
        <p:xfrm>
          <a:off x="4381500" y="56134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7" imgW="8229600" imgH="11277600" progId="Equation.3">
                  <p:embed/>
                </p:oleObj>
              </mc:Choice>
              <mc:Fallback>
                <p:oleObj name="Equation" r:id="rId7" imgW="8229600" imgH="11277600" progId="Equation.3">
                  <p:embed/>
                  <p:pic>
                    <p:nvPicPr>
                      <p:cNvPr id="52239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56134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0" name="Object 1040"/>
          <p:cNvGraphicFramePr>
            <a:graphicFrameLocks noChangeAspect="1"/>
          </p:cNvGraphicFramePr>
          <p:nvPr/>
        </p:nvGraphicFramePr>
        <p:xfrm>
          <a:off x="5651500" y="56134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5224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6134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1" name="Object 1041"/>
          <p:cNvGraphicFramePr>
            <a:graphicFrameLocks noChangeAspect="1"/>
          </p:cNvGraphicFramePr>
          <p:nvPr/>
        </p:nvGraphicFramePr>
        <p:xfrm>
          <a:off x="6946900" y="56134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11" imgW="9448800" imgH="11277600" progId="Equation.3">
                  <p:embed/>
                </p:oleObj>
              </mc:Choice>
              <mc:Fallback>
                <p:oleObj name="Equation" r:id="rId11" imgW="9448800" imgH="11277600" progId="Equation.3">
                  <p:embed/>
                  <p:pic>
                    <p:nvPicPr>
                      <p:cNvPr id="52241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56134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2" name="Object 1042"/>
          <p:cNvGraphicFramePr>
            <a:graphicFrameLocks noChangeAspect="1"/>
          </p:cNvGraphicFramePr>
          <p:nvPr/>
        </p:nvGraphicFramePr>
        <p:xfrm>
          <a:off x="8305800" y="56134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52242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56134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3" name="Line 1043"/>
          <p:cNvSpPr>
            <a:spLocks noChangeShapeType="1"/>
          </p:cNvSpPr>
          <p:nvPr/>
        </p:nvSpPr>
        <p:spPr bwMode="auto">
          <a:xfrm>
            <a:off x="35052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44" name="Object 1044"/>
          <p:cNvGraphicFramePr>
            <a:graphicFrameLocks noChangeAspect="1"/>
          </p:cNvGraphicFramePr>
          <p:nvPr/>
        </p:nvGraphicFramePr>
        <p:xfrm>
          <a:off x="3733800" y="56134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52244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6134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5" name="Object 1045"/>
          <p:cNvGraphicFramePr>
            <a:graphicFrameLocks noChangeAspect="1"/>
          </p:cNvGraphicFramePr>
          <p:nvPr/>
        </p:nvGraphicFramePr>
        <p:xfrm>
          <a:off x="5029200" y="55372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52245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5372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6" name="Object 1046"/>
          <p:cNvGraphicFramePr>
            <a:graphicFrameLocks noChangeAspect="1"/>
          </p:cNvGraphicFramePr>
          <p:nvPr/>
        </p:nvGraphicFramePr>
        <p:xfrm>
          <a:off x="6324600" y="55372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52246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5372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7" name="Object 1047"/>
          <p:cNvGraphicFramePr>
            <a:graphicFrameLocks noChangeAspect="1"/>
          </p:cNvGraphicFramePr>
          <p:nvPr/>
        </p:nvGraphicFramePr>
        <p:xfrm>
          <a:off x="7620000" y="56134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52247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6134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8" name="Oval 1048"/>
          <p:cNvSpPr>
            <a:spLocks noChangeArrowheads="1"/>
          </p:cNvSpPr>
          <p:nvPr/>
        </p:nvSpPr>
        <p:spPr bwMode="auto">
          <a:xfrm>
            <a:off x="7632700" y="43307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49" name="Object 1049"/>
          <p:cNvGraphicFramePr>
            <a:graphicFrameLocks noChangeAspect="1"/>
          </p:cNvGraphicFramePr>
          <p:nvPr/>
        </p:nvGraphicFramePr>
        <p:xfrm>
          <a:off x="7708900" y="43307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21" imgW="9753600" imgH="11277600" progId="Equation.3">
                  <p:embed/>
                </p:oleObj>
              </mc:Choice>
              <mc:Fallback>
                <p:oleObj name="Equation" r:id="rId21" imgW="9753600" imgH="11277600" progId="Equation.3">
                  <p:embed/>
                  <p:pic>
                    <p:nvPicPr>
                      <p:cNvPr id="52249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900" y="43307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0" name="Object 1050"/>
          <p:cNvGraphicFramePr>
            <a:graphicFrameLocks noChangeAspect="1"/>
          </p:cNvGraphicFramePr>
          <p:nvPr/>
        </p:nvGraphicFramePr>
        <p:xfrm>
          <a:off x="4572000" y="51562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52250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1562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1" name="Object 1051"/>
          <p:cNvGraphicFramePr>
            <a:graphicFrameLocks noChangeAspect="1"/>
          </p:cNvGraphicFramePr>
          <p:nvPr/>
        </p:nvGraphicFramePr>
        <p:xfrm>
          <a:off x="5791200" y="52324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24" imgW="6400800" imgH="6705600" progId="Equation.3">
                  <p:embed/>
                </p:oleObj>
              </mc:Choice>
              <mc:Fallback>
                <p:oleObj name="Equation" r:id="rId24" imgW="6400800" imgH="6705600" progId="Equation.3">
                  <p:embed/>
                  <p:pic>
                    <p:nvPicPr>
                      <p:cNvPr id="52251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324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2" name="Object 1052"/>
          <p:cNvGraphicFramePr>
            <a:graphicFrameLocks noChangeAspect="1"/>
          </p:cNvGraphicFramePr>
          <p:nvPr/>
        </p:nvGraphicFramePr>
        <p:xfrm>
          <a:off x="7086600" y="51562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52252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1562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3" name="Object 1053"/>
          <p:cNvGraphicFramePr>
            <a:graphicFrameLocks noChangeAspect="1"/>
          </p:cNvGraphicFramePr>
          <p:nvPr/>
        </p:nvGraphicFramePr>
        <p:xfrm>
          <a:off x="3200400" y="50800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26" imgW="6705600" imgH="9144000" progId="Equation.3">
                  <p:embed/>
                </p:oleObj>
              </mc:Choice>
              <mc:Fallback>
                <p:oleObj name="Equation" r:id="rId26" imgW="6705600" imgH="9144000" progId="Equation.3">
                  <p:embed/>
                  <p:pic>
                    <p:nvPicPr>
                      <p:cNvPr id="52253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0800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54" name="Freeform 1054"/>
          <p:cNvSpPr>
            <a:spLocks/>
          </p:cNvSpPr>
          <p:nvPr/>
        </p:nvSpPr>
        <p:spPr bwMode="auto">
          <a:xfrm>
            <a:off x="7467600" y="35560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55" name="Object 1055"/>
          <p:cNvGraphicFramePr>
            <a:graphicFrameLocks noChangeAspect="1"/>
          </p:cNvGraphicFramePr>
          <p:nvPr/>
        </p:nvGraphicFramePr>
        <p:xfrm>
          <a:off x="7480300" y="31115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27" imgW="16154400" imgH="10668000" progId="Equation.3">
                  <p:embed/>
                </p:oleObj>
              </mc:Choice>
              <mc:Fallback>
                <p:oleObj name="Equation" r:id="rId27" imgW="16154400" imgH="10668000" progId="Equation.3">
                  <p:embed/>
                  <p:pic>
                    <p:nvPicPr>
                      <p:cNvPr id="52255" name="Object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300" y="31115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56" name="Line 1056"/>
          <p:cNvSpPr>
            <a:spLocks noChangeShapeType="1"/>
          </p:cNvSpPr>
          <p:nvPr/>
        </p:nvSpPr>
        <p:spPr bwMode="auto">
          <a:xfrm flipV="1">
            <a:off x="7239000" y="48514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7" name="Freeform 1057"/>
          <p:cNvSpPr>
            <a:spLocks/>
          </p:cNvSpPr>
          <p:nvPr/>
        </p:nvSpPr>
        <p:spPr bwMode="auto">
          <a:xfrm>
            <a:off x="5943600" y="46990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8" name="Freeform 1058"/>
          <p:cNvSpPr>
            <a:spLocks/>
          </p:cNvSpPr>
          <p:nvPr/>
        </p:nvSpPr>
        <p:spPr bwMode="auto">
          <a:xfrm>
            <a:off x="4648200" y="45085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9" name="Freeform 1059"/>
          <p:cNvSpPr>
            <a:spLocks/>
          </p:cNvSpPr>
          <p:nvPr/>
        </p:nvSpPr>
        <p:spPr bwMode="auto">
          <a:xfrm>
            <a:off x="3352800" y="38862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3" name="Rectangle 1063"/>
          <p:cNvSpPr>
            <a:spLocks noChangeArrowheads="1"/>
          </p:cNvSpPr>
          <p:nvPr/>
        </p:nvSpPr>
        <p:spPr bwMode="auto">
          <a:xfrm>
            <a:off x="304800" y="762000"/>
            <a:ext cx="2819400" cy="426720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4" name="Line 1064"/>
          <p:cNvSpPr>
            <a:spLocks noChangeShapeType="1"/>
          </p:cNvSpPr>
          <p:nvPr/>
        </p:nvSpPr>
        <p:spPr bwMode="auto">
          <a:xfrm>
            <a:off x="1143000" y="762000"/>
            <a:ext cx="0" cy="42672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5" name="Line 1065"/>
          <p:cNvSpPr>
            <a:spLocks noChangeShapeType="1"/>
          </p:cNvSpPr>
          <p:nvPr/>
        </p:nvSpPr>
        <p:spPr bwMode="auto">
          <a:xfrm>
            <a:off x="2209800" y="7620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6" name="Line 1066"/>
          <p:cNvSpPr>
            <a:spLocks noChangeShapeType="1"/>
          </p:cNvSpPr>
          <p:nvPr/>
        </p:nvSpPr>
        <p:spPr bwMode="auto">
          <a:xfrm flipV="1">
            <a:off x="304800" y="1371600"/>
            <a:ext cx="2819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7" name="Line 1067"/>
          <p:cNvSpPr>
            <a:spLocks noChangeShapeType="1"/>
          </p:cNvSpPr>
          <p:nvPr/>
        </p:nvSpPr>
        <p:spPr bwMode="auto">
          <a:xfrm flipV="1">
            <a:off x="304800" y="19812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8" name="Line 1068"/>
          <p:cNvSpPr>
            <a:spLocks noChangeShapeType="1"/>
          </p:cNvSpPr>
          <p:nvPr/>
        </p:nvSpPr>
        <p:spPr bwMode="auto">
          <a:xfrm flipV="1">
            <a:off x="304800" y="25908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9" name="Line 1069"/>
          <p:cNvSpPr>
            <a:spLocks noChangeShapeType="1"/>
          </p:cNvSpPr>
          <p:nvPr/>
        </p:nvSpPr>
        <p:spPr bwMode="auto">
          <a:xfrm flipV="1">
            <a:off x="304800" y="3200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70" name="Line 1070"/>
          <p:cNvSpPr>
            <a:spLocks noChangeShapeType="1"/>
          </p:cNvSpPr>
          <p:nvPr/>
        </p:nvSpPr>
        <p:spPr bwMode="auto">
          <a:xfrm flipV="1">
            <a:off x="304800" y="3810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71" name="Oval 1071"/>
          <p:cNvSpPr>
            <a:spLocks noChangeArrowheads="1"/>
          </p:cNvSpPr>
          <p:nvPr/>
        </p:nvSpPr>
        <p:spPr bwMode="auto">
          <a:xfrm>
            <a:off x="8077200" y="54610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72" name="Object 1072"/>
          <p:cNvGraphicFramePr>
            <a:graphicFrameLocks noChangeAspect="1"/>
          </p:cNvGraphicFramePr>
          <p:nvPr/>
        </p:nvGraphicFramePr>
        <p:xfrm>
          <a:off x="609600" y="914400"/>
          <a:ext cx="279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29" imgW="6705600" imgH="8229600" progId="Equation.3">
                  <p:embed/>
                </p:oleObj>
              </mc:Choice>
              <mc:Fallback>
                <p:oleObj name="Equation" r:id="rId29" imgW="6705600" imgH="8229600" progId="Equation.3">
                  <p:embed/>
                  <p:pic>
                    <p:nvPicPr>
                      <p:cNvPr id="52272" name="Object 1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279400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3" name="Object 1073"/>
          <p:cNvGraphicFramePr>
            <a:graphicFrameLocks noChangeAspect="1"/>
          </p:cNvGraphicFramePr>
          <p:nvPr/>
        </p:nvGraphicFramePr>
        <p:xfrm>
          <a:off x="1600200" y="990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31" imgW="6400800" imgH="6705600" progId="Equation.3">
                  <p:embed/>
                </p:oleObj>
              </mc:Choice>
              <mc:Fallback>
                <p:oleObj name="Equation" r:id="rId31" imgW="6400800" imgH="6705600" progId="Equation.3">
                  <p:embed/>
                  <p:pic>
                    <p:nvPicPr>
                      <p:cNvPr id="52273" name="Object 1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990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4" name="Object 1074"/>
          <p:cNvGraphicFramePr>
            <a:graphicFrameLocks noChangeAspect="1"/>
          </p:cNvGraphicFramePr>
          <p:nvPr/>
        </p:nvGraphicFramePr>
        <p:xfrm>
          <a:off x="2590800" y="914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32" imgW="6705600" imgH="9144000" progId="Equation.3">
                  <p:embed/>
                </p:oleObj>
              </mc:Choice>
              <mc:Fallback>
                <p:oleObj name="Equation" r:id="rId32" imgW="6705600" imgH="9144000" progId="Equation.3">
                  <p:embed/>
                  <p:pic>
                    <p:nvPicPr>
                      <p:cNvPr id="52274" name="Object 1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914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5" name="Object 1075"/>
          <p:cNvGraphicFramePr>
            <a:graphicFrameLocks noChangeAspect="1"/>
          </p:cNvGraphicFramePr>
          <p:nvPr/>
        </p:nvGraphicFramePr>
        <p:xfrm>
          <a:off x="533400" y="14478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33" imgW="10058400" imgH="11277600" progId="Equation.3">
                  <p:embed/>
                </p:oleObj>
              </mc:Choice>
              <mc:Fallback>
                <p:oleObj name="Equation" r:id="rId33" imgW="10058400" imgH="11277600" progId="Equation.3">
                  <p:embed/>
                  <p:pic>
                    <p:nvPicPr>
                      <p:cNvPr id="52275" name="Object 1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6" name="Object 1076"/>
          <p:cNvGraphicFramePr>
            <a:graphicFrameLocks noChangeAspect="1"/>
          </p:cNvGraphicFramePr>
          <p:nvPr/>
        </p:nvGraphicFramePr>
        <p:xfrm>
          <a:off x="533400" y="20574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34" imgW="8229600" imgH="11277600" progId="Equation.3">
                  <p:embed/>
                </p:oleObj>
              </mc:Choice>
              <mc:Fallback>
                <p:oleObj name="Equation" r:id="rId34" imgW="8229600" imgH="11277600" progId="Equation.3">
                  <p:embed/>
                  <p:pic>
                    <p:nvPicPr>
                      <p:cNvPr id="52276" name="Object 1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574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7" name="Object 1077"/>
          <p:cNvGraphicFramePr>
            <a:graphicFrameLocks noChangeAspect="1"/>
          </p:cNvGraphicFramePr>
          <p:nvPr/>
        </p:nvGraphicFramePr>
        <p:xfrm>
          <a:off x="533400" y="2667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35" imgW="9448800" imgH="11277600" progId="Equation.3">
                  <p:embed/>
                </p:oleObj>
              </mc:Choice>
              <mc:Fallback>
                <p:oleObj name="Equation" r:id="rId35" imgW="9448800" imgH="11277600" progId="Equation.3">
                  <p:embed/>
                  <p:pic>
                    <p:nvPicPr>
                      <p:cNvPr id="52277" name="Object 1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8" name="Object 1078"/>
          <p:cNvGraphicFramePr>
            <a:graphicFrameLocks noChangeAspect="1"/>
          </p:cNvGraphicFramePr>
          <p:nvPr/>
        </p:nvGraphicFramePr>
        <p:xfrm>
          <a:off x="533400" y="32766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36" imgW="9448800" imgH="11277600" progId="Equation.3">
                  <p:embed/>
                </p:oleObj>
              </mc:Choice>
              <mc:Fallback>
                <p:oleObj name="Equation" r:id="rId36" imgW="9448800" imgH="11277600" progId="Equation.3">
                  <p:embed/>
                  <p:pic>
                    <p:nvPicPr>
                      <p:cNvPr id="52278" name="Object 1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766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79" name="Object 1079"/>
          <p:cNvGraphicFramePr>
            <a:graphicFrameLocks noChangeAspect="1"/>
          </p:cNvGraphicFramePr>
          <p:nvPr/>
        </p:nvGraphicFramePr>
        <p:xfrm>
          <a:off x="533400" y="38862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37" imgW="10058400" imgH="11277600" progId="Equation.3">
                  <p:embed/>
                </p:oleObj>
              </mc:Choice>
              <mc:Fallback>
                <p:oleObj name="Equation" r:id="rId37" imgW="10058400" imgH="11277600" progId="Equation.3">
                  <p:embed/>
                  <p:pic>
                    <p:nvPicPr>
                      <p:cNvPr id="52279" name="Object 10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80" name="Line 1080"/>
          <p:cNvSpPr>
            <a:spLocks noChangeShapeType="1"/>
          </p:cNvSpPr>
          <p:nvPr/>
        </p:nvSpPr>
        <p:spPr bwMode="auto">
          <a:xfrm flipV="1">
            <a:off x="304800" y="4419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81" name="Object 1081"/>
          <p:cNvGraphicFramePr>
            <a:graphicFrameLocks noChangeAspect="1"/>
          </p:cNvGraphicFramePr>
          <p:nvPr/>
        </p:nvGraphicFramePr>
        <p:xfrm>
          <a:off x="533400" y="4495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38" imgW="9753600" imgH="11277600" progId="Equation.3">
                  <p:embed/>
                </p:oleObj>
              </mc:Choice>
              <mc:Fallback>
                <p:oleObj name="Equation" r:id="rId38" imgW="9753600" imgH="11277600" progId="Equation.3">
                  <p:embed/>
                  <p:pic>
                    <p:nvPicPr>
                      <p:cNvPr id="52281" name="Object 10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95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2" name="Object 1082"/>
          <p:cNvGraphicFramePr>
            <a:graphicFrameLocks noChangeAspect="1"/>
          </p:cNvGraphicFramePr>
          <p:nvPr/>
        </p:nvGraphicFramePr>
        <p:xfrm>
          <a:off x="1524000" y="14478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39" imgW="8229600" imgH="11277600" progId="Equation.3">
                  <p:embed/>
                </p:oleObj>
              </mc:Choice>
              <mc:Fallback>
                <p:oleObj name="Equation" r:id="rId39" imgW="8229600" imgH="11277600" progId="Equation.3">
                  <p:embed/>
                  <p:pic>
                    <p:nvPicPr>
                      <p:cNvPr id="52282" name="Object 10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478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3" name="Object 1083"/>
          <p:cNvGraphicFramePr>
            <a:graphicFrameLocks noChangeAspect="1"/>
          </p:cNvGraphicFramePr>
          <p:nvPr/>
        </p:nvGraphicFramePr>
        <p:xfrm>
          <a:off x="2482850" y="1447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40" imgW="9753600" imgH="11277600" progId="Equation.3">
                  <p:embed/>
                </p:oleObj>
              </mc:Choice>
              <mc:Fallback>
                <p:oleObj name="Equation" r:id="rId40" imgW="9753600" imgH="11277600" progId="Equation.3">
                  <p:embed/>
                  <p:pic>
                    <p:nvPicPr>
                      <p:cNvPr id="52283" name="Object 1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1447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4" name="Object 1084"/>
          <p:cNvGraphicFramePr>
            <a:graphicFrameLocks noChangeAspect="1"/>
          </p:cNvGraphicFramePr>
          <p:nvPr/>
        </p:nvGraphicFramePr>
        <p:xfrm>
          <a:off x="1524000" y="20574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41" imgW="9753600" imgH="11277600" progId="Equation.3">
                  <p:embed/>
                </p:oleObj>
              </mc:Choice>
              <mc:Fallback>
                <p:oleObj name="Equation" r:id="rId41" imgW="9753600" imgH="11277600" progId="Equation.3">
                  <p:embed/>
                  <p:pic>
                    <p:nvPicPr>
                      <p:cNvPr id="52284" name="Object 10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0574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5" name="Object 1085"/>
          <p:cNvGraphicFramePr>
            <a:graphicFrameLocks noChangeAspect="1"/>
          </p:cNvGraphicFramePr>
          <p:nvPr/>
        </p:nvGraphicFramePr>
        <p:xfrm>
          <a:off x="2514600" y="20574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42" imgW="9448800" imgH="11277600" progId="Equation.3">
                  <p:embed/>
                </p:oleObj>
              </mc:Choice>
              <mc:Fallback>
                <p:oleObj name="Equation" r:id="rId42" imgW="9448800" imgH="11277600" progId="Equation.3">
                  <p:embed/>
                  <p:pic>
                    <p:nvPicPr>
                      <p:cNvPr id="52285" name="Object 1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0574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6" name="Object 1086"/>
          <p:cNvGraphicFramePr>
            <a:graphicFrameLocks noChangeAspect="1"/>
          </p:cNvGraphicFramePr>
          <p:nvPr/>
        </p:nvGraphicFramePr>
        <p:xfrm>
          <a:off x="1447800" y="2590800"/>
          <a:ext cx="419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3" imgW="9144000" imgH="11582400" progId="Equation.3">
                  <p:embed/>
                </p:oleObj>
              </mc:Choice>
              <mc:Fallback>
                <p:oleObj name="Equation" r:id="rId43" imgW="9144000" imgH="11582400" progId="Equation.3">
                  <p:embed/>
                  <p:pic>
                    <p:nvPicPr>
                      <p:cNvPr id="52286" name="Object 1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90800"/>
                        <a:ext cx="419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7" name="Object 1087"/>
          <p:cNvGraphicFramePr>
            <a:graphicFrameLocks noChangeAspect="1"/>
          </p:cNvGraphicFramePr>
          <p:nvPr/>
        </p:nvGraphicFramePr>
        <p:xfrm>
          <a:off x="2514600" y="26670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45" imgW="9448800" imgH="11277600" progId="Equation.3">
                  <p:embed/>
                </p:oleObj>
              </mc:Choice>
              <mc:Fallback>
                <p:oleObj name="Equation" r:id="rId45" imgW="9448800" imgH="11277600" progId="Equation.3">
                  <p:embed/>
                  <p:pic>
                    <p:nvPicPr>
                      <p:cNvPr id="52287" name="Object 1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8" name="Object 1088"/>
          <p:cNvGraphicFramePr>
            <a:graphicFrameLocks noChangeAspect="1"/>
          </p:cNvGraphicFramePr>
          <p:nvPr/>
        </p:nvGraphicFramePr>
        <p:xfrm>
          <a:off x="1447800" y="32766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46" imgW="10058400" imgH="11277600" progId="Equation.3">
                  <p:embed/>
                </p:oleObj>
              </mc:Choice>
              <mc:Fallback>
                <p:oleObj name="Equation" r:id="rId46" imgW="10058400" imgH="11277600" progId="Equation.3">
                  <p:embed/>
                  <p:pic>
                    <p:nvPicPr>
                      <p:cNvPr id="52288" name="Object 1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766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9" name="Object 1089"/>
          <p:cNvGraphicFramePr>
            <a:graphicFrameLocks noChangeAspect="1"/>
          </p:cNvGraphicFramePr>
          <p:nvPr/>
        </p:nvGraphicFramePr>
        <p:xfrm>
          <a:off x="2438400" y="32766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47" imgW="9753600" imgH="11277600" progId="Equation.3">
                  <p:embed/>
                </p:oleObj>
              </mc:Choice>
              <mc:Fallback>
                <p:oleObj name="Equation" r:id="rId47" imgW="9753600" imgH="11277600" progId="Equation.3">
                  <p:embed/>
                  <p:pic>
                    <p:nvPicPr>
                      <p:cNvPr id="52289" name="Object 1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766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90"/>
          <p:cNvGrpSpPr>
            <a:grpSpLocks/>
          </p:cNvGrpSpPr>
          <p:nvPr/>
        </p:nvGrpSpPr>
        <p:grpSpPr bwMode="auto">
          <a:xfrm>
            <a:off x="8077200" y="4876800"/>
            <a:ext cx="900113" cy="609600"/>
            <a:chOff x="4224" y="1824"/>
            <a:chExt cx="567" cy="384"/>
          </a:xfrm>
        </p:grpSpPr>
        <p:graphicFrame>
          <p:nvGraphicFramePr>
            <p:cNvPr id="52291" name="Object 109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0" name="Equation" r:id="rId48" imgW="16154400" imgH="10668000" progId="Equation.3">
                    <p:embed/>
                  </p:oleObj>
                </mc:Choice>
                <mc:Fallback>
                  <p:oleObj name="Equation" r:id="rId48" imgW="16154400" imgH="10668000" progId="Equation.3">
                    <p:embed/>
                    <p:pic>
                      <p:nvPicPr>
                        <p:cNvPr id="52291" name="Object 10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92" name="Line 109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52293" name="Object 1093"/>
          <p:cNvGraphicFramePr>
            <a:graphicFrameLocks noChangeAspect="1"/>
          </p:cNvGraphicFramePr>
          <p:nvPr/>
        </p:nvGraphicFramePr>
        <p:xfrm>
          <a:off x="2438400" y="4495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49" imgW="9753600" imgH="11277600" progId="Equation.3">
                  <p:embed/>
                </p:oleObj>
              </mc:Choice>
              <mc:Fallback>
                <p:oleObj name="Equation" r:id="rId49" imgW="9753600" imgH="11277600" progId="Equation.3">
                  <p:embed/>
                  <p:pic>
                    <p:nvPicPr>
                      <p:cNvPr id="52293" name="Object 10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495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94" name="Object 1094"/>
          <p:cNvGraphicFramePr>
            <a:graphicFrameLocks noChangeAspect="1"/>
          </p:cNvGraphicFramePr>
          <p:nvPr/>
        </p:nvGraphicFramePr>
        <p:xfrm>
          <a:off x="1447800" y="4495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50" imgW="9753600" imgH="11277600" progId="Equation.3">
                  <p:embed/>
                </p:oleObj>
              </mc:Choice>
              <mc:Fallback>
                <p:oleObj name="Equation" r:id="rId50" imgW="9753600" imgH="11277600" progId="Equation.3">
                  <p:embed/>
                  <p:pic>
                    <p:nvPicPr>
                      <p:cNvPr id="52294" name="Object 10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495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95" name="Object 1095"/>
          <p:cNvGraphicFramePr>
            <a:graphicFrameLocks noChangeAspect="1"/>
          </p:cNvGraphicFramePr>
          <p:nvPr/>
        </p:nvGraphicFramePr>
        <p:xfrm>
          <a:off x="2438400" y="38862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51" imgW="9753600" imgH="11277600" progId="Equation.3">
                  <p:embed/>
                </p:oleObj>
              </mc:Choice>
              <mc:Fallback>
                <p:oleObj name="Equation" r:id="rId51" imgW="9753600" imgH="11277600" progId="Equation.3">
                  <p:embed/>
                  <p:pic>
                    <p:nvPicPr>
                      <p:cNvPr id="52295" name="Object 1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8862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96" name="Object 1096"/>
          <p:cNvGraphicFramePr>
            <a:graphicFrameLocks noChangeAspect="1"/>
          </p:cNvGraphicFramePr>
          <p:nvPr/>
        </p:nvGraphicFramePr>
        <p:xfrm>
          <a:off x="1447800" y="38862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52" imgW="9753600" imgH="11277600" progId="Equation.3">
                  <p:embed/>
                </p:oleObj>
              </mc:Choice>
              <mc:Fallback>
                <p:oleObj name="Equation" r:id="rId52" imgW="9753600" imgH="11277600" progId="Equation.3">
                  <p:embed/>
                  <p:pic>
                    <p:nvPicPr>
                      <p:cNvPr id="52296" name="Object 1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862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824" y="27940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Extended Transition Function 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829552"/>
              </p:ext>
            </p:extLst>
          </p:nvPr>
        </p:nvGraphicFramePr>
        <p:xfrm>
          <a:off x="6553200" y="622902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Equation" r:id="rId3" imgW="14630400" imgH="10363200" progId="Equation.3">
                  <p:embed/>
                </p:oleObj>
              </mc:Choice>
              <mc:Fallback>
                <p:oleObj name="Equation" r:id="rId3" imgW="14630400" imgH="10363200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22902"/>
                        <a:ext cx="609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85" name="Object 37"/>
          <p:cNvGraphicFramePr>
            <a:graphicFrameLocks noChangeAspect="1"/>
          </p:cNvGraphicFramePr>
          <p:nvPr/>
        </p:nvGraphicFramePr>
        <p:xfrm>
          <a:off x="2971800" y="1524000"/>
          <a:ext cx="3175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5" imgW="76200000" imgH="12801600" progId="Equation.3">
                  <p:embed/>
                </p:oleObj>
              </mc:Choice>
              <mc:Fallback>
                <p:oleObj name="Equation" r:id="rId5" imgW="76200000" imgH="12801600" progId="Equation.3">
                  <p:embed/>
                  <p:pic>
                    <p:nvPicPr>
                      <p:cNvPr id="5328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24000"/>
                        <a:ext cx="3175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Oval 7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Oval 8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Oval 15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905000" y="5397500"/>
            <a:ext cx="2995613" cy="469900"/>
            <a:chOff x="1200" y="3400"/>
            <a:chExt cx="1887" cy="296"/>
          </a:xfrm>
        </p:grpSpPr>
        <p:graphicFrame>
          <p:nvGraphicFramePr>
            <p:cNvPr id="53262" name="Object 14"/>
            <p:cNvGraphicFramePr>
              <a:graphicFrameLocks noChangeAspect="1"/>
            </p:cNvGraphicFramePr>
            <p:nvPr/>
          </p:nvGraphicFramePr>
          <p:xfrm>
            <a:off x="1200" y="3400"/>
            <a:ext cx="26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Equation" r:id="rId7" imgW="10058400" imgH="11277600" progId="Equation.3">
                    <p:embed/>
                  </p:oleObj>
                </mc:Choice>
                <mc:Fallback>
                  <p:oleObj name="Equation" r:id="rId7" imgW="10058400" imgH="11277600" progId="Equation.3">
                    <p:embed/>
                    <p:pic>
                      <p:nvPicPr>
                        <p:cNvPr id="5326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400"/>
                          <a:ext cx="264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4" name="Object 16"/>
            <p:cNvGraphicFramePr>
              <a:graphicFrameLocks noChangeAspect="1"/>
            </p:cNvGraphicFramePr>
            <p:nvPr/>
          </p:nvGraphicFramePr>
          <p:xfrm>
            <a:off x="2040" y="3400"/>
            <a:ext cx="21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Equation" r:id="rId9" imgW="8229600" imgH="11277600" progId="Equation.3">
                    <p:embed/>
                  </p:oleObj>
                </mc:Choice>
                <mc:Fallback>
                  <p:oleObj name="Equation" r:id="rId9" imgW="8229600" imgH="11277600" progId="Equation.3">
                    <p:embed/>
                    <p:pic>
                      <p:nvPicPr>
                        <p:cNvPr id="5326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3400"/>
                          <a:ext cx="215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5" name="Object 17"/>
            <p:cNvGraphicFramePr>
              <a:graphicFrameLocks noChangeAspect="1"/>
            </p:cNvGraphicFramePr>
            <p:nvPr/>
          </p:nvGraphicFramePr>
          <p:xfrm>
            <a:off x="2840" y="3400"/>
            <a:ext cx="24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Equation" r:id="rId11" imgW="9448800" imgH="11277600" progId="Equation.3">
                    <p:embed/>
                  </p:oleObj>
                </mc:Choice>
                <mc:Fallback>
                  <p:oleObj name="Equation" r:id="rId11" imgW="9448800" imgH="11277600" progId="Equation.3">
                    <p:embed/>
                    <p:pic>
                      <p:nvPicPr>
                        <p:cNvPr id="5326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0" y="3400"/>
                          <a:ext cx="247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3" imgW="9448800" imgH="11277600" progId="Equation.3">
                  <p:embed/>
                </p:oleObj>
              </mc:Choice>
              <mc:Fallback>
                <p:oleObj name="Equation" r:id="rId13" imgW="9448800" imgH="11277600" progId="Equation.3">
                  <p:embed/>
                  <p:pic>
                    <p:nvPicPr>
                      <p:cNvPr id="5326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7" name="Object 19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15" imgW="10058400" imgH="11277600" progId="Equation.3">
                  <p:embed/>
                </p:oleObj>
              </mc:Choice>
              <mc:Fallback>
                <p:oleObj name="Equation" r:id="rId15" imgW="10058400" imgH="11277600" progId="Equation.3">
                  <p:embed/>
                  <p:pic>
                    <p:nvPicPr>
                      <p:cNvPr id="5326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8" name="Line 20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9" name="Object 21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17" imgW="6400800" imgH="6705600" progId="Equation.3">
                  <p:embed/>
                </p:oleObj>
              </mc:Choice>
              <mc:Fallback>
                <p:oleObj name="Equation" r:id="rId17" imgW="6400800" imgH="6705600" progId="Equation.3">
                  <p:embed/>
                  <p:pic>
                    <p:nvPicPr>
                      <p:cNvPr id="5326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0" name="Object 22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5327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1" name="Object 23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21" imgW="6705600" imgH="9144000" progId="Equation.3">
                  <p:embed/>
                </p:oleObj>
              </mc:Choice>
              <mc:Fallback>
                <p:oleObj name="Equation" r:id="rId21" imgW="6705600" imgH="9144000" progId="Equation.3">
                  <p:embed/>
                  <p:pic>
                    <p:nvPicPr>
                      <p:cNvPr id="5327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2" name="Object 24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532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3" name="Oval 25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74" name="Object 26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23" imgW="9753600" imgH="11277600" progId="Equation.3">
                  <p:embed/>
                </p:oleObj>
              </mc:Choice>
              <mc:Fallback>
                <p:oleObj name="Equation" r:id="rId23" imgW="9753600" imgH="11277600" progId="Equation.3">
                  <p:embed/>
                  <p:pic>
                    <p:nvPicPr>
                      <p:cNvPr id="5327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4114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5" name="Object 27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25" imgW="6400800" imgH="6705600" progId="Equation.3">
                  <p:embed/>
                </p:oleObj>
              </mc:Choice>
              <mc:Fallback>
                <p:oleObj name="Equation" r:id="rId25" imgW="6400800" imgH="6705600" progId="Equation.3">
                  <p:embed/>
                  <p:pic>
                    <p:nvPicPr>
                      <p:cNvPr id="5327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9403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6" name="Object 28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26" imgW="6400800" imgH="6705600" progId="Equation.3">
                  <p:embed/>
                </p:oleObj>
              </mc:Choice>
              <mc:Fallback>
                <p:oleObj name="Equation" r:id="rId26" imgW="6400800" imgH="6705600" progId="Equation.3">
                  <p:embed/>
                  <p:pic>
                    <p:nvPicPr>
                      <p:cNvPr id="5327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16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7" name="Object 29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27" imgW="6705600" imgH="9144000" progId="Equation.3">
                  <p:embed/>
                </p:oleObj>
              </mc:Choice>
              <mc:Fallback>
                <p:oleObj name="Equation" r:id="rId27" imgW="6705600" imgH="9144000" progId="Equation.3">
                  <p:embed/>
                  <p:pic>
                    <p:nvPicPr>
                      <p:cNvPr id="5327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40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8" name="Object 30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28" imgW="6705600" imgH="9144000" progId="Equation.3">
                  <p:embed/>
                </p:oleObj>
              </mc:Choice>
              <mc:Fallback>
                <p:oleObj name="Equation" r:id="rId28" imgW="6705600" imgH="9144000" progId="Equation.3">
                  <p:embed/>
                  <p:pic>
                    <p:nvPicPr>
                      <p:cNvPr id="5327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641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9" name="Freeform 31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80" name="Object 32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29" imgW="16154400" imgH="10668000" progId="Equation.3">
                  <p:embed/>
                </p:oleObj>
              </mc:Choice>
              <mc:Fallback>
                <p:oleObj name="Equation" r:id="rId29" imgW="16154400" imgH="10668000" progId="Equation.3">
                  <p:embed/>
                  <p:pic>
                    <p:nvPicPr>
                      <p:cNvPr id="5328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895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1" name="Line 33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2" name="Freeform 34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3" name="Freeform 35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4" name="Freeform 36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53288" name="Object 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8" name="Equation" r:id="rId31" imgW="16154400" imgH="10668000" progId="Equation.3">
                    <p:embed/>
                  </p:oleObj>
                </mc:Choice>
                <mc:Fallback>
                  <p:oleObj name="Equation" r:id="rId31" imgW="16154400" imgH="10668000" progId="Equation.3">
                    <p:embed/>
                    <p:pic>
                      <p:nvPicPr>
                        <p:cNvPr id="53288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89" name="Line 41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" name="Object 1024"/>
          <p:cNvGraphicFramePr>
            <a:graphicFrameLocks noChangeAspect="1"/>
          </p:cNvGraphicFramePr>
          <p:nvPr/>
        </p:nvGraphicFramePr>
        <p:xfrm>
          <a:off x="2819400" y="1295400"/>
          <a:ext cx="3162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Equation" r:id="rId3" imgW="75895200" imgH="14020800" progId="Equation.3">
                  <p:embed/>
                </p:oleObj>
              </mc:Choice>
              <mc:Fallback>
                <p:oleObj name="Equation" r:id="rId3" imgW="75895200" imgH="14020800" progId="Equation.3">
                  <p:embed/>
                  <p:pic>
                    <p:nvPicPr>
                      <p:cNvPr id="11673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295400"/>
                        <a:ext cx="3162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9" name="Oval 1065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0" name="Oval 1066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1" name="Oval 1067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2" name="Oval 1068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3" name="Oval 1069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4" name="Line 1070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5" name="Line 1071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6" name="Line 1072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Line 1073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1075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37" name="Object 1025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5" imgW="9448800" imgH="11277600" progId="Equation.3">
                  <p:embed/>
                </p:oleObj>
              </mc:Choice>
              <mc:Fallback>
                <p:oleObj name="Equation" r:id="rId5" imgW="9448800" imgH="11277600" progId="Equation.3">
                  <p:embed/>
                  <p:pic>
                    <p:nvPicPr>
                      <p:cNvPr id="11673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8" name="Object 1026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7" imgW="10058400" imgH="11277600" progId="Equation.3">
                  <p:embed/>
                </p:oleObj>
              </mc:Choice>
              <mc:Fallback>
                <p:oleObj name="Equation" r:id="rId7" imgW="10058400" imgH="11277600" progId="Equation.3">
                  <p:embed/>
                  <p:pic>
                    <p:nvPicPr>
                      <p:cNvPr id="116738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24" name="Line 1080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39" name="Object 1027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9" imgW="6400800" imgH="6705600" progId="Equation.3">
                  <p:embed/>
                </p:oleObj>
              </mc:Choice>
              <mc:Fallback>
                <p:oleObj name="Equation" r:id="rId9" imgW="6400800" imgH="6705600" progId="Equation.3">
                  <p:embed/>
                  <p:pic>
                    <p:nvPicPr>
                      <p:cNvPr id="116739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1028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11" imgW="6705600" imgH="9144000" progId="Equation.3">
                  <p:embed/>
                </p:oleObj>
              </mc:Choice>
              <mc:Fallback>
                <p:oleObj name="Equation" r:id="rId11" imgW="6705600" imgH="9144000" progId="Equation.3">
                  <p:embed/>
                  <p:pic>
                    <p:nvPicPr>
                      <p:cNvPr id="11674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1029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13" imgW="6705600" imgH="9144000" progId="Equation.3">
                  <p:embed/>
                </p:oleObj>
              </mc:Choice>
              <mc:Fallback>
                <p:oleObj name="Equation" r:id="rId13" imgW="6705600" imgH="9144000" progId="Equation.3">
                  <p:embed/>
                  <p:pic>
                    <p:nvPicPr>
                      <p:cNvPr id="116741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1030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116742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29" name="Oval 1085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43" name="Object 1031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15" imgW="9753600" imgH="11277600" progId="Equation.3">
                  <p:embed/>
                </p:oleObj>
              </mc:Choice>
              <mc:Fallback>
                <p:oleObj name="Equation" r:id="rId15" imgW="9753600" imgH="11277600" progId="Equation.3">
                  <p:embed/>
                  <p:pic>
                    <p:nvPicPr>
                      <p:cNvPr id="116743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4114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4" name="Object 1032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17" imgW="6400800" imgH="6705600" progId="Equation.3">
                  <p:embed/>
                </p:oleObj>
              </mc:Choice>
              <mc:Fallback>
                <p:oleObj name="Equation" r:id="rId17" imgW="6400800" imgH="6705600" progId="Equation.3">
                  <p:embed/>
                  <p:pic>
                    <p:nvPicPr>
                      <p:cNvPr id="116744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9403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5" name="Object 1033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116745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16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Object 1034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116746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40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7" name="Object 1035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20" imgW="6705600" imgH="9144000" progId="Equation.3">
                  <p:embed/>
                </p:oleObj>
              </mc:Choice>
              <mc:Fallback>
                <p:oleObj name="Equation" r:id="rId20" imgW="6705600" imgH="9144000" progId="Equation.3">
                  <p:embed/>
                  <p:pic>
                    <p:nvPicPr>
                      <p:cNvPr id="116747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641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35" name="Freeform 1091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48" name="Object 1036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21" imgW="16154400" imgH="10668000" progId="Equation.3">
                  <p:embed/>
                </p:oleObj>
              </mc:Choice>
              <mc:Fallback>
                <p:oleObj name="Equation" r:id="rId21" imgW="16154400" imgH="10668000" progId="Equation.3">
                  <p:embed/>
                  <p:pic>
                    <p:nvPicPr>
                      <p:cNvPr id="116748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895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37" name="Line 1093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38" name="Freeform 1094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39" name="Freeform 1095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40" name="Freeform 1096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97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6752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" name="Equation" r:id="rId23" imgW="16154400" imgH="10668000" progId="Equation.3">
                    <p:embed/>
                  </p:oleObj>
                </mc:Choice>
                <mc:Fallback>
                  <p:oleObj name="Equation" r:id="rId23" imgW="16154400" imgH="10668000" progId="Equation.3">
                    <p:embed/>
                    <p:pic>
                      <p:nvPicPr>
                        <p:cNvPr id="116752" name="Object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43" name="Line 1099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00"/>
          <p:cNvGrpSpPr>
            <a:grpSpLocks/>
          </p:cNvGrpSpPr>
          <p:nvPr/>
        </p:nvGrpSpPr>
        <p:grpSpPr bwMode="auto">
          <a:xfrm>
            <a:off x="1905000" y="5397500"/>
            <a:ext cx="2995613" cy="469900"/>
            <a:chOff x="1200" y="3400"/>
            <a:chExt cx="1887" cy="296"/>
          </a:xfrm>
        </p:grpSpPr>
        <p:graphicFrame>
          <p:nvGraphicFramePr>
            <p:cNvPr id="116749" name="Object 1037"/>
            <p:cNvGraphicFramePr>
              <a:graphicFrameLocks noChangeAspect="1"/>
            </p:cNvGraphicFramePr>
            <p:nvPr/>
          </p:nvGraphicFramePr>
          <p:xfrm>
            <a:off x="1200" y="3400"/>
            <a:ext cx="26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9" name="Equation" r:id="rId24" imgW="10058400" imgH="11277600" progId="Equation.3">
                    <p:embed/>
                  </p:oleObj>
                </mc:Choice>
                <mc:Fallback>
                  <p:oleObj name="Equation" r:id="rId24" imgW="10058400" imgH="11277600" progId="Equation.3">
                    <p:embed/>
                    <p:pic>
                      <p:nvPicPr>
                        <p:cNvPr id="116749" name="Object 10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400"/>
                          <a:ext cx="264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50" name="Object 1038"/>
            <p:cNvGraphicFramePr>
              <a:graphicFrameLocks noChangeAspect="1"/>
            </p:cNvGraphicFramePr>
            <p:nvPr/>
          </p:nvGraphicFramePr>
          <p:xfrm>
            <a:off x="2040" y="3400"/>
            <a:ext cx="21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0" name="Equation" r:id="rId26" imgW="8229600" imgH="11277600" progId="Equation.3">
                    <p:embed/>
                  </p:oleObj>
                </mc:Choice>
                <mc:Fallback>
                  <p:oleObj name="Equation" r:id="rId26" imgW="8229600" imgH="11277600" progId="Equation.3">
                    <p:embed/>
                    <p:pic>
                      <p:nvPicPr>
                        <p:cNvPr id="116750" name="Object 10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3400"/>
                          <a:ext cx="215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51" name="Object 1039"/>
            <p:cNvGraphicFramePr>
              <a:graphicFrameLocks noChangeAspect="1"/>
            </p:cNvGraphicFramePr>
            <p:nvPr/>
          </p:nvGraphicFramePr>
          <p:xfrm>
            <a:off x="2840" y="3400"/>
            <a:ext cx="24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" name="Equation" r:id="rId28" imgW="9448800" imgH="11277600" progId="Equation.3">
                    <p:embed/>
                  </p:oleObj>
                </mc:Choice>
                <mc:Fallback>
                  <p:oleObj name="Equation" r:id="rId28" imgW="9448800" imgH="11277600" progId="Equation.3">
                    <p:embed/>
                    <p:pic>
                      <p:nvPicPr>
                        <p:cNvPr id="116751" name="Object 10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0" y="3400"/>
                          <a:ext cx="247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0" name="Object 0"/>
          <p:cNvGraphicFramePr>
            <a:graphicFrameLocks noChangeAspect="1"/>
          </p:cNvGraphicFramePr>
          <p:nvPr/>
        </p:nvGraphicFramePr>
        <p:xfrm>
          <a:off x="2819400" y="1371600"/>
          <a:ext cx="3683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3" imgW="88392000" imgH="14020800" progId="Equation.3">
                  <p:embed/>
                </p:oleObj>
              </mc:Choice>
              <mc:Fallback>
                <p:oleObj name="Equation" r:id="rId3" imgW="88392000" imgH="14020800" progId="Equation.3">
                  <p:embed/>
                  <p:pic>
                    <p:nvPicPr>
                      <p:cNvPr id="11776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371600"/>
                        <a:ext cx="36830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1" name="Object 1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5" imgW="10058400" imgH="11277600" progId="Equation.3">
                  <p:embed/>
                </p:oleObj>
              </mc:Choice>
              <mc:Fallback>
                <p:oleObj name="Equation" r:id="rId5" imgW="10058400" imgH="11277600" progId="Equation.3">
                  <p:embed/>
                  <p:pic>
                    <p:nvPicPr>
                      <p:cNvPr id="1177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7" imgW="8229600" imgH="11277600" progId="Equation.3">
                  <p:embed/>
                </p:oleObj>
              </mc:Choice>
              <mc:Fallback>
                <p:oleObj name="Equation" r:id="rId7" imgW="8229600" imgH="11277600" progId="Equation.3">
                  <p:embed/>
                  <p:pic>
                    <p:nvPicPr>
                      <p:cNvPr id="117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3975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1177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11" imgW="9448800" imgH="11277600" progId="Equation.3">
                  <p:embed/>
                </p:oleObj>
              </mc:Choice>
              <mc:Fallback>
                <p:oleObj name="Equation" r:id="rId11" imgW="9448800" imgH="11277600" progId="Equation.3">
                  <p:embed/>
                  <p:pic>
                    <p:nvPicPr>
                      <p:cNvPr id="1177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1177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1177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117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8" name="Object 8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19" imgW="6705600" imgH="9144000" progId="Equation.3">
                  <p:embed/>
                </p:oleObj>
              </mc:Choice>
              <mc:Fallback>
                <p:oleObj name="Equation" r:id="rId19" imgW="6705600" imgH="9144000" progId="Equation.3">
                  <p:embed/>
                  <p:pic>
                    <p:nvPicPr>
                      <p:cNvPr id="1177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9" name="Object 9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1177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70" name="Object 10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21" imgW="9753600" imgH="11277600" progId="Equation.3">
                  <p:embed/>
                </p:oleObj>
              </mc:Choice>
              <mc:Fallback>
                <p:oleObj name="Equation" r:id="rId21" imgW="9753600" imgH="11277600" progId="Equation.3">
                  <p:embed/>
                  <p:pic>
                    <p:nvPicPr>
                      <p:cNvPr id="1177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4114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1" name="Object 11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23" imgW="6400800" imgH="6705600" progId="Equation.3">
                  <p:embed/>
                </p:oleObj>
              </mc:Choice>
              <mc:Fallback>
                <p:oleObj name="Equation" r:id="rId23" imgW="6400800" imgH="6705600" progId="Equation.3">
                  <p:embed/>
                  <p:pic>
                    <p:nvPicPr>
                      <p:cNvPr id="1177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9403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2" name="Object 12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24" imgW="6400800" imgH="6705600" progId="Equation.3">
                  <p:embed/>
                </p:oleObj>
              </mc:Choice>
              <mc:Fallback>
                <p:oleObj name="Equation" r:id="rId24" imgW="6400800" imgH="6705600" progId="Equation.3">
                  <p:embed/>
                  <p:pic>
                    <p:nvPicPr>
                      <p:cNvPr id="1177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16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3" name="Object 13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25" imgW="6705600" imgH="9144000" progId="Equation.3">
                  <p:embed/>
                </p:oleObj>
              </mc:Choice>
              <mc:Fallback>
                <p:oleObj name="Equation" r:id="rId25" imgW="6705600" imgH="9144000" progId="Equation.3">
                  <p:embed/>
                  <p:pic>
                    <p:nvPicPr>
                      <p:cNvPr id="11777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40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4" name="Object 14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26" imgW="6705600" imgH="9144000" progId="Equation.3">
                  <p:embed/>
                </p:oleObj>
              </mc:Choice>
              <mc:Fallback>
                <p:oleObj name="Equation" r:id="rId26" imgW="6705600" imgH="9144000" progId="Equation.3">
                  <p:embed/>
                  <p:pic>
                    <p:nvPicPr>
                      <p:cNvPr id="1177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641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94" name="Freeform 30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75" name="Object 15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27" imgW="16154400" imgH="10668000" progId="Equation.3">
                  <p:embed/>
                </p:oleObj>
              </mc:Choice>
              <mc:Fallback>
                <p:oleObj name="Equation" r:id="rId27" imgW="16154400" imgH="10668000" progId="Equation.3">
                  <p:embed/>
                  <p:pic>
                    <p:nvPicPr>
                      <p:cNvPr id="1177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895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96" name="Line 32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Freeform 33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Freeform 34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Freeform 35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7776" name="Object 16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5" name="Equation" r:id="rId29" imgW="16154400" imgH="10668000" progId="Equation.3">
                    <p:embed/>
                  </p:oleObj>
                </mc:Choice>
                <mc:Fallback>
                  <p:oleObj name="Equation" r:id="rId29" imgW="16154400" imgH="10668000" progId="Equation.3">
                    <p:embed/>
                    <p:pic>
                      <p:nvPicPr>
                        <p:cNvPr id="11777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02" name="Line 38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4" name="Object 1024"/>
          <p:cNvGraphicFramePr>
            <a:graphicFrameLocks noChangeAspect="1"/>
          </p:cNvGraphicFramePr>
          <p:nvPr/>
        </p:nvGraphicFramePr>
        <p:xfrm>
          <a:off x="2387600" y="1371600"/>
          <a:ext cx="4165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Equation" r:id="rId3" imgW="99974400" imgH="14020800" progId="Equation.3">
                  <p:embed/>
                </p:oleObj>
              </mc:Choice>
              <mc:Fallback>
                <p:oleObj name="Equation" r:id="rId3" imgW="99974400" imgH="14020800" progId="Equation.3">
                  <p:embed/>
                  <p:pic>
                    <p:nvPicPr>
                      <p:cNvPr id="11878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1371600"/>
                        <a:ext cx="4165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Oval 1028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Oval 1029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Oval 1030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5" name="Oval 1031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6" name="Oval 1032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7" name="Line 1033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8" name="Line 1034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9" name="Line 1035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00" name="Line 1036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02" name="Oval 1038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85" name="Object 1025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5" imgW="8229600" imgH="11277600" progId="Equation.3">
                  <p:embed/>
                </p:oleObj>
              </mc:Choice>
              <mc:Fallback>
                <p:oleObj name="Equation" r:id="rId5" imgW="8229600" imgH="11277600" progId="Equation.3">
                  <p:embed/>
                  <p:pic>
                    <p:nvPicPr>
                      <p:cNvPr id="11878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3975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6" name="Object 1026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118786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1027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118787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1028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11" imgW="10058400" imgH="11277600" progId="Equation.3">
                  <p:embed/>
                </p:oleObj>
              </mc:Choice>
              <mc:Fallback>
                <p:oleObj name="Equation" r:id="rId11" imgW="10058400" imgH="11277600" progId="Equation.3">
                  <p:embed/>
                  <p:pic>
                    <p:nvPicPr>
                      <p:cNvPr id="11878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7" name="Line 1043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89" name="Object 1029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118789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1030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11879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1" name="Object 1031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118791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2" name="Object 1032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11879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12" name="Oval 1048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93" name="Object 1033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19" imgW="9753600" imgH="11277600" progId="Equation.3">
                  <p:embed/>
                </p:oleObj>
              </mc:Choice>
              <mc:Fallback>
                <p:oleObj name="Equation" r:id="rId19" imgW="9753600" imgH="11277600" progId="Equation.3">
                  <p:embed/>
                  <p:pic>
                    <p:nvPicPr>
                      <p:cNvPr id="118793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4114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4" name="Object 1034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118794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9403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5" name="Object 1035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118795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16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6" name="Object 1036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118796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40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7" name="Object 1037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118797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641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18" name="Freeform 1054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98" name="Object 1038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25" imgW="16154400" imgH="10668000" progId="Equation.3">
                  <p:embed/>
                </p:oleObj>
              </mc:Choice>
              <mc:Fallback>
                <p:oleObj name="Equation" r:id="rId25" imgW="16154400" imgH="10668000" progId="Equation.3">
                  <p:embed/>
                  <p:pic>
                    <p:nvPicPr>
                      <p:cNvPr id="118798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895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20" name="Line 1056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1" name="Freeform 1057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2" name="Freeform 1058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3" name="Freeform 1059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60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8800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8" name="Equation" r:id="rId27" imgW="16154400" imgH="10668000" progId="Equation.3">
                    <p:embed/>
                  </p:oleObj>
                </mc:Choice>
                <mc:Fallback>
                  <p:oleObj name="Equation" r:id="rId27" imgW="16154400" imgH="10668000" progId="Equation.3">
                    <p:embed/>
                    <p:pic>
                      <p:nvPicPr>
                        <p:cNvPr id="118800" name="Object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26" name="Line 106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8799" name="Object 1039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Equation" r:id="rId28" imgW="10058400" imgH="11277600" progId="Equation.3">
                  <p:embed/>
                </p:oleObj>
              </mc:Choice>
              <mc:Fallback>
                <p:oleObj name="Equation" r:id="rId28" imgW="10058400" imgH="11277600" progId="Equation.3">
                  <p:embed/>
                  <p:pic>
                    <p:nvPicPr>
                      <p:cNvPr id="118799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08" name="Object 0"/>
          <p:cNvGraphicFramePr>
            <a:graphicFrameLocks noChangeAspect="1"/>
          </p:cNvGraphicFramePr>
          <p:nvPr/>
        </p:nvGraphicFramePr>
        <p:xfrm>
          <a:off x="2133600" y="1905000"/>
          <a:ext cx="4165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Equation" r:id="rId3" imgW="99974400" imgH="14020800" progId="Equation.3">
                  <p:embed/>
                </p:oleObj>
              </mc:Choice>
              <mc:Fallback>
                <p:oleObj name="Equation" r:id="rId3" imgW="99974400" imgH="14020800" progId="Equation.3">
                  <p:embed/>
                  <p:pic>
                    <p:nvPicPr>
                      <p:cNvPr id="11980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4165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Oval 3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Oval 4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Oval 5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2" name="Oval 6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3" name="Oval 7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5" imgW="8229600" imgH="11277600" progId="Equation.3">
                  <p:embed/>
                </p:oleObj>
              </mc:Choice>
              <mc:Fallback>
                <p:oleObj name="Equation" r:id="rId5" imgW="8229600" imgH="11277600" progId="Equation.3">
                  <p:embed/>
                  <p:pic>
                    <p:nvPicPr>
                      <p:cNvPr id="1198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3975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7" imgW="9448800" imgH="11277600" progId="Equation.3">
                  <p:embed/>
                </p:oleObj>
              </mc:Choice>
              <mc:Fallback>
                <p:oleObj name="Equation" r:id="rId7" imgW="9448800" imgH="11277600" progId="Equation.3">
                  <p:embed/>
                  <p:pic>
                    <p:nvPicPr>
                      <p:cNvPr id="1198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9" imgW="9448800" imgH="11277600" progId="Equation.3">
                  <p:embed/>
                </p:oleObj>
              </mc:Choice>
              <mc:Fallback>
                <p:oleObj name="Equation" r:id="rId9" imgW="9448800" imgH="11277600" progId="Equation.3">
                  <p:embed/>
                  <p:pic>
                    <p:nvPicPr>
                      <p:cNvPr id="1198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3975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11" imgW="10058400" imgH="11277600" progId="Equation.3">
                  <p:embed/>
                </p:oleObj>
              </mc:Choice>
              <mc:Fallback>
                <p:oleObj name="Equation" r:id="rId11" imgW="10058400" imgH="11277600" progId="Equation.3">
                  <p:embed/>
                  <p:pic>
                    <p:nvPicPr>
                      <p:cNvPr id="1198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3" name="Line 17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13" name="Object 5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1198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4" name="Object 6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15" imgW="6705600" imgH="9144000" progId="Equation.3">
                  <p:embed/>
                </p:oleObj>
              </mc:Choice>
              <mc:Fallback>
                <p:oleObj name="Equation" r:id="rId15" imgW="6705600" imgH="9144000" progId="Equation.3">
                  <p:embed/>
                  <p:pic>
                    <p:nvPicPr>
                      <p:cNvPr id="1198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5" name="Object 7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17" imgW="6705600" imgH="9144000" progId="Equation.3">
                  <p:embed/>
                </p:oleObj>
              </mc:Choice>
              <mc:Fallback>
                <p:oleObj name="Equation" r:id="rId17" imgW="6705600" imgH="9144000" progId="Equation.3">
                  <p:embed/>
                  <p:pic>
                    <p:nvPicPr>
                      <p:cNvPr id="1198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321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6" name="Object 8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1198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7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17" name="Object 9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19" imgW="9753600" imgH="11277600" progId="Equation.3">
                  <p:embed/>
                </p:oleObj>
              </mc:Choice>
              <mc:Fallback>
                <p:oleObj name="Equation" r:id="rId19" imgW="9753600" imgH="11277600" progId="Equation.3">
                  <p:embed/>
                  <p:pic>
                    <p:nvPicPr>
                      <p:cNvPr id="1198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4114800"/>
                        <a:ext cx="4048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8" name="Object 10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1198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9403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9" name="Object 11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1198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165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0" name="Object 12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1198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403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1" name="Object 13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24" imgW="6705600" imgH="9144000" progId="Equation.3">
                  <p:embed/>
                </p:oleObj>
              </mc:Choice>
              <mc:Fallback>
                <p:oleObj name="Equation" r:id="rId24" imgW="6705600" imgH="9144000" progId="Equation.3">
                  <p:embed/>
                  <p:pic>
                    <p:nvPicPr>
                      <p:cNvPr id="1198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641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64" name="Freeform 28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22" name="Object 14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25" imgW="16154400" imgH="10668000" progId="Equation.3">
                  <p:embed/>
                </p:oleObj>
              </mc:Choice>
              <mc:Fallback>
                <p:oleObj name="Equation" r:id="rId25" imgW="16154400" imgH="10668000" progId="Equation.3">
                  <p:embed/>
                  <p:pic>
                    <p:nvPicPr>
                      <p:cNvPr id="1198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895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66" name="Line 30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7" name="Freeform 31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8" name="Freeform 32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9" name="Freeform 33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9827" name="Object 19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2" name="Equation" r:id="rId27" imgW="16154400" imgH="10668000" progId="Equation.3">
                    <p:embed/>
                  </p:oleObj>
                </mc:Choice>
                <mc:Fallback>
                  <p:oleObj name="Equation" r:id="rId27" imgW="16154400" imgH="10668000" progId="Equation.3">
                    <p:embed/>
                    <p:pic>
                      <p:nvPicPr>
                        <p:cNvPr id="11982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24"/>
                          <a:ext cx="423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72" name="Line 36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9823" name="Object 15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28" imgW="10058400" imgH="11277600" progId="Equation.3">
                  <p:embed/>
                </p:oleObj>
              </mc:Choice>
              <mc:Fallback>
                <p:oleObj name="Equation" r:id="rId28" imgW="10058400" imgH="11277600" progId="Equation.3">
                  <p:embed/>
                  <p:pic>
                    <p:nvPicPr>
                      <p:cNvPr id="1198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3975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74" name="Text Box 38"/>
          <p:cNvSpPr txBox="1">
            <a:spLocks noChangeArrowheads="1"/>
          </p:cNvSpPr>
          <p:nvPr/>
        </p:nvSpPr>
        <p:spPr bwMode="auto">
          <a:xfrm>
            <a:off x="142844" y="642918"/>
            <a:ext cx="778084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rgbClr val="009900"/>
                </a:solidFill>
              </a:rPr>
              <a:t>Example:</a:t>
            </a:r>
            <a:r>
              <a:rPr lang="en-US" sz="3600" dirty="0"/>
              <a:t>  There is a walk from        to    </a:t>
            </a:r>
          </a:p>
          <a:p>
            <a:r>
              <a:rPr lang="en-US" sz="3600" dirty="0"/>
              <a:t>                       with label</a:t>
            </a:r>
          </a:p>
        </p:txBody>
      </p:sp>
      <p:graphicFrame>
        <p:nvGraphicFramePr>
          <p:cNvPr id="119824" name="Object 16"/>
          <p:cNvGraphicFramePr>
            <a:graphicFrameLocks noChangeAspect="1"/>
          </p:cNvGraphicFramePr>
          <p:nvPr/>
        </p:nvGraphicFramePr>
        <p:xfrm>
          <a:off x="6143636" y="642918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30" imgW="11582400" imgH="14020800" progId="Equation.3">
                  <p:embed/>
                </p:oleObj>
              </mc:Choice>
              <mc:Fallback>
                <p:oleObj name="Equation" r:id="rId30" imgW="11582400" imgH="14020800" progId="Equation.3">
                  <p:embed/>
                  <p:pic>
                    <p:nvPicPr>
                      <p:cNvPr id="11982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642918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5" name="Object 17"/>
          <p:cNvGraphicFramePr>
            <a:graphicFrameLocks noChangeAspect="1"/>
          </p:cNvGraphicFramePr>
          <p:nvPr/>
        </p:nvGraphicFramePr>
        <p:xfrm>
          <a:off x="5000628" y="1285860"/>
          <a:ext cx="1562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Equation" r:id="rId32" imgW="37490400" imgH="10363200" progId="Equation.3">
                  <p:embed/>
                </p:oleObj>
              </mc:Choice>
              <mc:Fallback>
                <p:oleObj name="Equation" r:id="rId32" imgW="37490400" imgH="10363200" progId="Equation.3">
                  <p:embed/>
                  <p:pic>
                    <p:nvPicPr>
                      <p:cNvPr id="1198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8" y="1285860"/>
                        <a:ext cx="1562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6" name="Object 18"/>
          <p:cNvGraphicFramePr>
            <a:graphicFrameLocks noChangeAspect="1"/>
          </p:cNvGraphicFramePr>
          <p:nvPr/>
        </p:nvGraphicFramePr>
        <p:xfrm>
          <a:off x="7358082" y="714356"/>
          <a:ext cx="43021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Equation" r:id="rId34" imgW="9144000" imgH="11582400" progId="Equation.3">
                  <p:embed/>
                </p:oleObj>
              </mc:Choice>
              <mc:Fallback>
                <p:oleObj name="Equation" r:id="rId34" imgW="9144000" imgH="11582400" progId="Equation.3">
                  <p:embed/>
                  <p:pic>
                    <p:nvPicPr>
                      <p:cNvPr id="11982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82" y="714356"/>
                        <a:ext cx="43021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2786050" y="0"/>
            <a:ext cx="28911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Observation: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022325" y="83691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</a:rPr>
              <a:t>Example-2</a:t>
            </a:r>
          </a:p>
        </p:txBody>
      </p:sp>
      <p:sp>
        <p:nvSpPr>
          <p:cNvPr id="33795" name="Oval 4"/>
          <p:cNvSpPr>
            <a:spLocks noChangeArrowheads="1"/>
          </p:cNvSpPr>
          <p:nvPr/>
        </p:nvSpPr>
        <p:spPr bwMode="auto">
          <a:xfrm>
            <a:off x="23114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5"/>
          <p:cNvSpPr>
            <a:spLocks noChangeArrowheads="1"/>
          </p:cNvSpPr>
          <p:nvPr/>
        </p:nvSpPr>
        <p:spPr bwMode="auto">
          <a:xfrm>
            <a:off x="2387600" y="2108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6"/>
          <p:cNvSpPr>
            <a:spLocks noChangeArrowheads="1"/>
          </p:cNvSpPr>
          <p:nvPr/>
        </p:nvSpPr>
        <p:spPr bwMode="auto">
          <a:xfrm>
            <a:off x="41402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2001838" y="23368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23876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42164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01" name="Rectangle 11"/>
          <p:cNvSpPr>
            <a:spLocks noChangeArrowheads="1"/>
          </p:cNvSpPr>
          <p:nvPr/>
        </p:nvSpPr>
        <p:spPr bwMode="auto">
          <a:xfrm>
            <a:off x="61214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60452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3"/>
          <p:cNvSpPr>
            <a:spLocks noChangeArrowheads="1"/>
          </p:cNvSpPr>
          <p:nvPr/>
        </p:nvSpPr>
        <p:spPr bwMode="auto">
          <a:xfrm>
            <a:off x="4216400" y="2108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2844800" y="2336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>
            <a:off x="4716463" y="2336800"/>
            <a:ext cx="132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16"/>
          <p:cNvSpPr txBox="1">
            <a:spLocks noChangeArrowheads="1"/>
          </p:cNvSpPr>
          <p:nvPr/>
        </p:nvSpPr>
        <p:spPr bwMode="auto">
          <a:xfrm>
            <a:off x="3225800" y="20399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3807" name="Text Box 17"/>
          <p:cNvSpPr txBox="1">
            <a:spLocks noChangeArrowheads="1"/>
          </p:cNvSpPr>
          <p:nvPr/>
        </p:nvSpPr>
        <p:spPr bwMode="auto">
          <a:xfrm>
            <a:off x="5207000" y="20399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3808" name="Freeform 18"/>
          <p:cNvSpPr>
            <a:spLocks/>
          </p:cNvSpPr>
          <p:nvPr/>
        </p:nvSpPr>
        <p:spPr bwMode="auto">
          <a:xfrm>
            <a:off x="2235200" y="1562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Freeform 19"/>
          <p:cNvSpPr>
            <a:spLocks/>
          </p:cNvSpPr>
          <p:nvPr/>
        </p:nvSpPr>
        <p:spPr bwMode="auto">
          <a:xfrm>
            <a:off x="4089400" y="15748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Freeform 20"/>
          <p:cNvSpPr>
            <a:spLocks/>
          </p:cNvSpPr>
          <p:nvPr/>
        </p:nvSpPr>
        <p:spPr bwMode="auto">
          <a:xfrm>
            <a:off x="5994400" y="15748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Text Box 21"/>
          <p:cNvSpPr txBox="1">
            <a:spLocks noChangeArrowheads="1"/>
          </p:cNvSpPr>
          <p:nvPr/>
        </p:nvSpPr>
        <p:spPr bwMode="auto">
          <a:xfrm>
            <a:off x="2660650" y="15065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3812" name="Text Box 22"/>
          <p:cNvSpPr txBox="1">
            <a:spLocks noChangeArrowheads="1"/>
          </p:cNvSpPr>
          <p:nvPr/>
        </p:nvSpPr>
        <p:spPr bwMode="auto">
          <a:xfrm>
            <a:off x="6426200" y="15065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0,1</a:t>
            </a:r>
          </a:p>
        </p:txBody>
      </p:sp>
      <p:sp>
        <p:nvSpPr>
          <p:cNvPr id="33813" name="Text Box 23"/>
          <p:cNvSpPr txBox="1">
            <a:spLocks noChangeArrowheads="1"/>
          </p:cNvSpPr>
          <p:nvPr/>
        </p:nvSpPr>
        <p:spPr bwMode="auto">
          <a:xfrm>
            <a:off x="4521200" y="15065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3814" name="Text Box 24"/>
          <p:cNvSpPr txBox="1">
            <a:spLocks noChangeArrowheads="1"/>
          </p:cNvSpPr>
          <p:nvPr/>
        </p:nvSpPr>
        <p:spPr bwMode="auto">
          <a:xfrm>
            <a:off x="900113" y="3244850"/>
            <a:ext cx="443743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itchFamily="34" charset="0"/>
              </a:rPr>
              <a:t>alphabet 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latin typeface="Garamond" pitchFamily="18" charset="0"/>
              </a:rPr>
              <a:t>= {0, 1}</a:t>
            </a:r>
          </a:p>
          <a:p>
            <a:r>
              <a:rPr lang="en-US" sz="2400" dirty="0">
                <a:latin typeface="Gill Sans MT" pitchFamily="34" charset="0"/>
              </a:rPr>
              <a:t>states</a:t>
            </a:r>
            <a:r>
              <a:rPr lang="en-US" sz="2400" dirty="0"/>
              <a:t> </a:t>
            </a:r>
            <a:r>
              <a:rPr lang="en-US" sz="2400" i="1" dirty="0">
                <a:latin typeface="Garamond" pitchFamily="18" charset="0"/>
              </a:rPr>
              <a:t>Q</a:t>
            </a:r>
            <a:r>
              <a:rPr lang="en-US" sz="2400" dirty="0">
                <a:latin typeface="Garamond" pitchFamily="18" charset="0"/>
              </a:rPr>
              <a:t> = {q</a:t>
            </a:r>
            <a:r>
              <a:rPr lang="en-US" sz="2400" baseline="-25000" dirty="0">
                <a:latin typeface="Garamond" pitchFamily="18" charset="0"/>
              </a:rPr>
              <a:t>0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1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2</a:t>
            </a:r>
            <a:r>
              <a:rPr lang="en-US" sz="2400" dirty="0">
                <a:latin typeface="Garamond" pitchFamily="18" charset="0"/>
              </a:rPr>
              <a:t>}</a:t>
            </a:r>
          </a:p>
          <a:p>
            <a:r>
              <a:rPr lang="en-US" sz="2400" dirty="0">
                <a:latin typeface="Gill Sans MT" pitchFamily="34" charset="0"/>
              </a:rPr>
              <a:t>initial state</a:t>
            </a:r>
            <a:r>
              <a:rPr lang="en-US" sz="2400" dirty="0"/>
              <a:t> </a:t>
            </a:r>
            <a:r>
              <a:rPr lang="en-US" sz="2400" dirty="0">
                <a:latin typeface="Garamond" pitchFamily="18" charset="0"/>
              </a:rPr>
              <a:t>q</a:t>
            </a:r>
            <a:r>
              <a:rPr lang="en-US" sz="2400" baseline="-25000" dirty="0">
                <a:latin typeface="Garamond" pitchFamily="18" charset="0"/>
              </a:rPr>
              <a:t>0</a:t>
            </a:r>
            <a:endParaRPr lang="en-US" sz="2400" dirty="0">
              <a:latin typeface="Garamond" pitchFamily="18" charset="0"/>
            </a:endParaRPr>
          </a:p>
          <a:p>
            <a:r>
              <a:rPr lang="en-US" sz="2400" dirty="0">
                <a:latin typeface="Gill Sans MT" pitchFamily="34" charset="0"/>
              </a:rPr>
              <a:t>Final/ accepting states</a:t>
            </a:r>
            <a:r>
              <a:rPr lang="en-US" sz="2400" dirty="0"/>
              <a:t> </a:t>
            </a:r>
            <a:r>
              <a:rPr lang="en-US" sz="2400" i="1" dirty="0">
                <a:latin typeface="Garamond" pitchFamily="18" charset="0"/>
              </a:rPr>
              <a:t>F</a:t>
            </a:r>
            <a:r>
              <a:rPr lang="en-US" sz="2400" dirty="0">
                <a:latin typeface="Garamond" pitchFamily="18" charset="0"/>
              </a:rPr>
              <a:t> = {q</a:t>
            </a:r>
            <a:r>
              <a:rPr lang="en-US" sz="2400" baseline="-25000" dirty="0">
                <a:latin typeface="Garamond" pitchFamily="18" charset="0"/>
              </a:rPr>
              <a:t>0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1</a:t>
            </a:r>
            <a:r>
              <a:rPr lang="en-US" sz="2400" dirty="0">
                <a:latin typeface="Garamond" pitchFamily="18" charset="0"/>
              </a:rPr>
              <a:t>}</a:t>
            </a:r>
          </a:p>
        </p:txBody>
      </p:sp>
      <p:sp>
        <p:nvSpPr>
          <p:cNvPr id="33815" name="Line 26"/>
          <p:cNvSpPr>
            <a:spLocks noChangeShapeType="1"/>
          </p:cNvSpPr>
          <p:nvPr/>
        </p:nvSpPr>
        <p:spPr bwMode="auto">
          <a:xfrm>
            <a:off x="6083300" y="4438650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Text Box 27"/>
          <p:cNvSpPr txBox="1">
            <a:spLocks noChangeArrowheads="1"/>
          </p:cNvSpPr>
          <p:nvPr/>
        </p:nvSpPr>
        <p:spPr bwMode="auto">
          <a:xfrm rot="-5400000">
            <a:off x="5519738" y="4806950"/>
            <a:ext cx="7762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ill Sans MT" pitchFamily="34" charset="0"/>
              </a:rPr>
              <a:t>states</a:t>
            </a:r>
          </a:p>
        </p:txBody>
      </p:sp>
      <p:sp>
        <p:nvSpPr>
          <p:cNvPr id="33817" name="Text Box 28"/>
          <p:cNvSpPr txBox="1">
            <a:spLocks noChangeArrowheads="1"/>
          </p:cNvSpPr>
          <p:nvPr/>
        </p:nvSpPr>
        <p:spPr bwMode="auto">
          <a:xfrm>
            <a:off x="6875463" y="3717925"/>
            <a:ext cx="7826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ill Sans MT" pitchFamily="34" charset="0"/>
              </a:rPr>
              <a:t>inputs</a:t>
            </a:r>
          </a:p>
        </p:txBody>
      </p:sp>
      <p:sp>
        <p:nvSpPr>
          <p:cNvPr id="33818" name="Text Box 29"/>
          <p:cNvSpPr txBox="1">
            <a:spLocks noChangeArrowheads="1"/>
          </p:cNvSpPr>
          <p:nvPr/>
        </p:nvSpPr>
        <p:spPr bwMode="auto">
          <a:xfrm>
            <a:off x="6819900" y="4016375"/>
            <a:ext cx="327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</a:rPr>
              <a:t>0</a:t>
            </a:r>
          </a:p>
        </p:txBody>
      </p:sp>
      <p:sp>
        <p:nvSpPr>
          <p:cNvPr id="33819" name="Text Box 30"/>
          <p:cNvSpPr txBox="1">
            <a:spLocks noChangeArrowheads="1"/>
          </p:cNvSpPr>
          <p:nvPr/>
        </p:nvSpPr>
        <p:spPr bwMode="auto">
          <a:xfrm>
            <a:off x="7451725" y="4025900"/>
            <a:ext cx="327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</a:rPr>
              <a:t>1</a:t>
            </a:r>
          </a:p>
        </p:txBody>
      </p:sp>
      <p:sp>
        <p:nvSpPr>
          <p:cNvPr id="33820" name="Rectangle 31"/>
          <p:cNvSpPr>
            <a:spLocks noChangeArrowheads="1"/>
          </p:cNvSpPr>
          <p:nvPr/>
        </p:nvSpPr>
        <p:spPr bwMode="auto">
          <a:xfrm>
            <a:off x="6159500" y="4325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21" name="Text Box 32"/>
          <p:cNvSpPr txBox="1">
            <a:spLocks noChangeArrowheads="1"/>
          </p:cNvSpPr>
          <p:nvPr/>
        </p:nvSpPr>
        <p:spPr bwMode="auto">
          <a:xfrm>
            <a:off x="6159500" y="4706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2" name="Text Box 33"/>
          <p:cNvSpPr txBox="1">
            <a:spLocks noChangeArrowheads="1"/>
          </p:cNvSpPr>
          <p:nvPr/>
        </p:nvSpPr>
        <p:spPr bwMode="auto">
          <a:xfrm>
            <a:off x="6159500" y="5087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3" name="Rectangle 36"/>
          <p:cNvSpPr>
            <a:spLocks noChangeArrowheads="1"/>
          </p:cNvSpPr>
          <p:nvPr/>
        </p:nvSpPr>
        <p:spPr bwMode="auto">
          <a:xfrm>
            <a:off x="6804025" y="4325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24" name="Rectangle 37"/>
          <p:cNvSpPr>
            <a:spLocks noChangeArrowheads="1"/>
          </p:cNvSpPr>
          <p:nvPr/>
        </p:nvSpPr>
        <p:spPr bwMode="auto">
          <a:xfrm>
            <a:off x="7421563" y="4335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5" name="Rectangle 38"/>
          <p:cNvSpPr>
            <a:spLocks noChangeArrowheads="1"/>
          </p:cNvSpPr>
          <p:nvPr/>
        </p:nvSpPr>
        <p:spPr bwMode="auto">
          <a:xfrm>
            <a:off x="6804025" y="4706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6" name="Rectangle 39"/>
          <p:cNvSpPr>
            <a:spLocks noChangeArrowheads="1"/>
          </p:cNvSpPr>
          <p:nvPr/>
        </p:nvSpPr>
        <p:spPr bwMode="auto">
          <a:xfrm>
            <a:off x="7421563" y="5097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7" name="Rectangle 40"/>
          <p:cNvSpPr>
            <a:spLocks noChangeArrowheads="1"/>
          </p:cNvSpPr>
          <p:nvPr/>
        </p:nvSpPr>
        <p:spPr bwMode="auto">
          <a:xfrm>
            <a:off x="6804025" y="5087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8" name="Rectangle 41"/>
          <p:cNvSpPr>
            <a:spLocks noChangeArrowheads="1"/>
          </p:cNvSpPr>
          <p:nvPr/>
        </p:nvSpPr>
        <p:spPr bwMode="auto">
          <a:xfrm>
            <a:off x="7421563" y="4716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9" name="Line 44"/>
          <p:cNvSpPr>
            <a:spLocks noChangeShapeType="1"/>
          </p:cNvSpPr>
          <p:nvPr/>
        </p:nvSpPr>
        <p:spPr bwMode="auto">
          <a:xfrm>
            <a:off x="6659563" y="4078288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47"/>
          <p:cNvSpPr>
            <a:spLocks noChangeShapeType="1"/>
          </p:cNvSpPr>
          <p:nvPr/>
        </p:nvSpPr>
        <p:spPr bwMode="auto">
          <a:xfrm>
            <a:off x="6083300" y="5602288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Line 48"/>
          <p:cNvSpPr>
            <a:spLocks noChangeShapeType="1"/>
          </p:cNvSpPr>
          <p:nvPr/>
        </p:nvSpPr>
        <p:spPr bwMode="auto">
          <a:xfrm>
            <a:off x="6659563" y="4078288"/>
            <a:ext cx="0" cy="152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Line 49"/>
          <p:cNvSpPr>
            <a:spLocks noChangeShapeType="1"/>
          </p:cNvSpPr>
          <p:nvPr/>
        </p:nvSpPr>
        <p:spPr bwMode="auto">
          <a:xfrm>
            <a:off x="7956550" y="4078288"/>
            <a:ext cx="0" cy="152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Line 51"/>
          <p:cNvSpPr>
            <a:spLocks noChangeShapeType="1"/>
          </p:cNvSpPr>
          <p:nvPr/>
        </p:nvSpPr>
        <p:spPr bwMode="auto">
          <a:xfrm>
            <a:off x="6083300" y="4438650"/>
            <a:ext cx="0" cy="116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Rectangle 53"/>
          <p:cNvSpPr>
            <a:spLocks noChangeArrowheads="1"/>
          </p:cNvSpPr>
          <p:nvPr/>
        </p:nvSpPr>
        <p:spPr bwMode="auto">
          <a:xfrm>
            <a:off x="5435600" y="3213100"/>
            <a:ext cx="2917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transition function </a:t>
            </a:r>
            <a:r>
              <a:rPr lang="en-US" sz="2400">
                <a:latin typeface="Symbol" pitchFamily="18" charset="2"/>
              </a:rPr>
              <a:t>d:</a:t>
            </a:r>
            <a:r>
              <a:rPr lang="en-US" sz="2400"/>
              <a:t> 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3701" y="1752406"/>
            <a:ext cx="8153400" cy="4495800"/>
          </a:xfrm>
        </p:spPr>
        <p:txBody>
          <a:bodyPr>
            <a:normAutofit/>
          </a:bodyPr>
          <a:lstStyle/>
          <a:p>
            <a:r>
              <a:rPr lang="en-IN" sz="3200" i="1" dirty="0"/>
              <a:t>Vending Machine</a:t>
            </a:r>
          </a:p>
          <a:p>
            <a:r>
              <a:rPr lang="en-IN" sz="3200" i="1" dirty="0"/>
              <a:t>Traffic lights</a:t>
            </a:r>
          </a:p>
          <a:p>
            <a:r>
              <a:rPr lang="en-IN" sz="3200" i="1" dirty="0"/>
              <a:t>Video games</a:t>
            </a:r>
          </a:p>
          <a:p>
            <a:r>
              <a:rPr lang="en-IN" sz="3200" i="1" dirty="0"/>
              <a:t>Text parsing</a:t>
            </a:r>
          </a:p>
          <a:p>
            <a:r>
              <a:rPr lang="en-IN" sz="3200" i="1" dirty="0"/>
              <a:t>Protocol analysis</a:t>
            </a:r>
          </a:p>
          <a:p>
            <a:r>
              <a:rPr lang="en-IN" sz="3200" i="1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00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Model of Discrete Automaton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250" y="3350900"/>
            <a:ext cx="2786063" cy="15001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3240" y="3350892"/>
            <a:ext cx="278608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Automaton</a:t>
            </a:r>
          </a:p>
          <a:p>
            <a:pPr algn="ctr">
              <a:defRPr/>
            </a:pP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q1,q2,…</a:t>
            </a:r>
            <a:r>
              <a:rPr lang="en-US" sz="3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qn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defRPr/>
            </a:pPr>
            <a:endParaRPr lang="en-US" sz="3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28813" y="349377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28813" y="38589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28813" y="474472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24" name="TextBox 10"/>
          <p:cNvSpPr txBox="1">
            <a:spLocks noChangeArrowheads="1"/>
          </p:cNvSpPr>
          <p:nvPr/>
        </p:nvSpPr>
        <p:spPr bwMode="auto">
          <a:xfrm>
            <a:off x="1400175" y="330803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I1</a:t>
            </a:r>
          </a:p>
        </p:txBody>
      </p:sp>
      <p:sp>
        <p:nvSpPr>
          <p:cNvPr id="9225" name="TextBox 11"/>
          <p:cNvSpPr txBox="1">
            <a:spLocks noChangeArrowheads="1"/>
          </p:cNvSpPr>
          <p:nvPr/>
        </p:nvSpPr>
        <p:spPr bwMode="auto">
          <a:xfrm>
            <a:off x="1414463" y="3650938"/>
            <a:ext cx="500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I2</a:t>
            </a:r>
          </a:p>
        </p:txBody>
      </p:sp>
      <p:sp>
        <p:nvSpPr>
          <p:cNvPr id="9226" name="TextBox 12"/>
          <p:cNvSpPr txBox="1">
            <a:spLocks noChangeArrowheads="1"/>
          </p:cNvSpPr>
          <p:nvPr/>
        </p:nvSpPr>
        <p:spPr bwMode="auto">
          <a:xfrm>
            <a:off x="1428750" y="456533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Ip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29313" y="349377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29313" y="3889063"/>
            <a:ext cx="1143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29313" y="4708213"/>
            <a:ext cx="1143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30" name="TextBox 16"/>
          <p:cNvSpPr txBox="1">
            <a:spLocks noChangeArrowheads="1"/>
          </p:cNvSpPr>
          <p:nvPr/>
        </p:nvSpPr>
        <p:spPr bwMode="auto">
          <a:xfrm>
            <a:off x="7062788" y="3303275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O1</a:t>
            </a:r>
          </a:p>
        </p:txBody>
      </p:sp>
      <p:sp>
        <p:nvSpPr>
          <p:cNvPr id="9231" name="TextBox 17"/>
          <p:cNvSpPr txBox="1">
            <a:spLocks noChangeArrowheads="1"/>
          </p:cNvSpPr>
          <p:nvPr/>
        </p:nvSpPr>
        <p:spPr bwMode="auto">
          <a:xfrm>
            <a:off x="7072313" y="3703325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O2</a:t>
            </a:r>
          </a:p>
        </p:txBody>
      </p:sp>
      <p:sp>
        <p:nvSpPr>
          <p:cNvPr id="9232" name="TextBox 18"/>
          <p:cNvSpPr txBox="1">
            <a:spLocks noChangeArrowheads="1"/>
          </p:cNvSpPr>
          <p:nvPr/>
        </p:nvSpPr>
        <p:spPr bwMode="auto">
          <a:xfrm>
            <a:off x="7072313" y="4493900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Oq</a:t>
            </a:r>
          </a:p>
        </p:txBody>
      </p:sp>
      <p:sp>
        <p:nvSpPr>
          <p:cNvPr id="9233" name="TextBox 19"/>
          <p:cNvSpPr txBox="1">
            <a:spLocks noChangeArrowheads="1"/>
          </p:cNvSpPr>
          <p:nvPr/>
        </p:nvSpPr>
        <p:spPr bwMode="auto">
          <a:xfrm>
            <a:off x="2000232" y="5264288"/>
            <a:ext cx="4214813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latin typeface="Arial Rounded MT Bold" pitchFamily="34" charset="0"/>
              </a:rPr>
              <a:t>Input:    I1, I2,…..</a:t>
            </a:r>
            <a:r>
              <a:rPr lang="en-US" sz="3000" dirty="0" err="1">
                <a:latin typeface="Arial Rounded MT Bold" pitchFamily="34" charset="0"/>
              </a:rPr>
              <a:t>Ip</a:t>
            </a:r>
            <a:endParaRPr lang="en-US" sz="3000" dirty="0">
              <a:latin typeface="Arial Rounded MT Bold" pitchFamily="34" charset="0"/>
            </a:endParaRPr>
          </a:p>
          <a:p>
            <a:r>
              <a:rPr lang="en-US" sz="3000" dirty="0">
                <a:latin typeface="Arial Rounded MT Bold" pitchFamily="34" charset="0"/>
              </a:rPr>
              <a:t>Output: O1,O2,…</a:t>
            </a:r>
            <a:r>
              <a:rPr lang="en-US" sz="3000" dirty="0" err="1">
                <a:latin typeface="Arial Rounded MT Bold" pitchFamily="34" charset="0"/>
              </a:rPr>
              <a:t>Oq</a:t>
            </a:r>
            <a:br>
              <a:rPr lang="en-US" sz="3000" dirty="0">
                <a:latin typeface="Arial Rounded MT Bold" pitchFamily="34" charset="0"/>
              </a:rPr>
            </a:br>
            <a:r>
              <a:rPr lang="en-US" sz="3000" dirty="0">
                <a:latin typeface="Arial Rounded MT Bold" pitchFamily="34" charset="0"/>
              </a:rPr>
              <a:t>States:   q1,q2,…</a:t>
            </a:r>
            <a:r>
              <a:rPr lang="en-US" sz="3000" dirty="0" err="1">
                <a:latin typeface="Arial Rounded MT Bold" pitchFamily="34" charset="0"/>
              </a:rPr>
              <a:t>qn</a:t>
            </a:r>
            <a:endParaRPr lang="en-US" sz="3000" dirty="0">
              <a:latin typeface="Arial Rounded MT Bold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7158" y="1571612"/>
            <a:ext cx="8501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 algn="just">
              <a:spcBef>
                <a:spcPts val="1600"/>
              </a:spcBef>
              <a:buSzPts val="1800"/>
              <a:buChar char="●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In Computer Science,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Automaton = an abstract computing device which process discrete information.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722917" y="6445952"/>
            <a:ext cx="5421083" cy="365125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 of a finite automaton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95288" y="3068638"/>
            <a:ext cx="8353425" cy="3313112"/>
          </a:xfrm>
        </p:spPr>
        <p:txBody>
          <a:bodyPr/>
          <a:lstStyle/>
          <a:p>
            <a:pPr eaLnBrk="1" hangingPunct="1"/>
            <a:r>
              <a:rPr lang="en-US" dirty="0"/>
              <a:t>There are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  <a:r>
              <a:rPr lang="en-US" dirty="0"/>
              <a:t> </a:t>
            </a:r>
            <a:r>
              <a:rPr lang="en-US" dirty="0">
                <a:latin typeface="Garamond" pitchFamily="18" charset="0"/>
              </a:rPr>
              <a:t>off</a:t>
            </a:r>
            <a:r>
              <a:rPr lang="en-US" dirty="0"/>
              <a:t> and </a:t>
            </a:r>
            <a:r>
              <a:rPr lang="en-US" dirty="0">
                <a:latin typeface="Garamond" pitchFamily="18" charset="0"/>
              </a:rPr>
              <a:t>on</a:t>
            </a:r>
            <a:r>
              <a:rPr lang="en-US" dirty="0"/>
              <a:t>, the automaton </a:t>
            </a:r>
            <a:r>
              <a:rPr lang="en-US" dirty="0">
                <a:solidFill>
                  <a:schemeClr val="accent2"/>
                </a:solidFill>
              </a:rPr>
              <a:t>starts</a:t>
            </a:r>
            <a:r>
              <a:rPr lang="en-US" dirty="0"/>
              <a:t> in </a:t>
            </a:r>
            <a:r>
              <a:rPr lang="en-US" dirty="0">
                <a:latin typeface="Garamond" pitchFamily="18" charset="0"/>
              </a:rPr>
              <a:t>off</a:t>
            </a:r>
            <a:r>
              <a:rPr lang="en-US" dirty="0"/>
              <a:t> and tries to reach the </a:t>
            </a:r>
            <a:r>
              <a:rPr lang="en-US" dirty="0">
                <a:solidFill>
                  <a:schemeClr val="accent2"/>
                </a:solidFill>
              </a:rPr>
              <a:t>“good state”</a:t>
            </a:r>
            <a:r>
              <a:rPr lang="en-US" dirty="0"/>
              <a:t> </a:t>
            </a:r>
            <a:r>
              <a:rPr lang="en-US" dirty="0">
                <a:latin typeface="Garamond" pitchFamily="18" charset="0"/>
              </a:rPr>
              <a:t>on</a:t>
            </a:r>
          </a:p>
          <a:p>
            <a:pPr eaLnBrk="1" hangingPunct="1"/>
            <a:r>
              <a:rPr lang="en-US" dirty="0"/>
              <a:t>What sequences of </a:t>
            </a:r>
            <a:r>
              <a:rPr lang="en-US" i="1" dirty="0" err="1">
                <a:latin typeface="Garamond" pitchFamily="18" charset="0"/>
              </a:rPr>
              <a:t>f</a:t>
            </a:r>
            <a:r>
              <a:rPr lang="en-US" dirty="0" err="1"/>
              <a:t>s</a:t>
            </a:r>
            <a:r>
              <a:rPr lang="en-US" dirty="0"/>
              <a:t> lead to the final state?</a:t>
            </a:r>
          </a:p>
          <a:p>
            <a:pPr eaLnBrk="1" hangingPunct="1"/>
            <a:r>
              <a:rPr lang="en-US" dirty="0"/>
              <a:t>Answer: </a:t>
            </a:r>
            <a:r>
              <a:rPr lang="en-US" dirty="0">
                <a:latin typeface="Garamond" pitchFamily="18" charset="0"/>
              </a:rPr>
              <a:t>{</a:t>
            </a:r>
            <a:r>
              <a:rPr lang="en-US" i="1" dirty="0">
                <a:latin typeface="Garamond" pitchFamily="18" charset="0"/>
              </a:rPr>
              <a:t>f</a:t>
            </a:r>
            <a:r>
              <a:rPr lang="en-US" dirty="0">
                <a:latin typeface="Garamond" pitchFamily="18" charset="0"/>
              </a:rPr>
              <a:t>, </a:t>
            </a:r>
            <a:r>
              <a:rPr lang="en-US" i="1" dirty="0" err="1">
                <a:latin typeface="Garamond" pitchFamily="18" charset="0"/>
              </a:rPr>
              <a:t>fff</a:t>
            </a:r>
            <a:r>
              <a:rPr lang="en-US" dirty="0">
                <a:latin typeface="Garamond" pitchFamily="18" charset="0"/>
              </a:rPr>
              <a:t>, </a:t>
            </a:r>
            <a:r>
              <a:rPr lang="en-US" i="1" dirty="0" err="1">
                <a:latin typeface="Garamond" pitchFamily="18" charset="0"/>
              </a:rPr>
              <a:t>fffff</a:t>
            </a:r>
            <a:r>
              <a:rPr lang="en-US" dirty="0">
                <a:latin typeface="Garamond" pitchFamily="18" charset="0"/>
              </a:rPr>
              <a:t>, …} = {</a:t>
            </a:r>
            <a:r>
              <a:rPr lang="en-US" i="1" dirty="0">
                <a:latin typeface="Garamond" pitchFamily="18" charset="0"/>
              </a:rPr>
              <a:t>f </a:t>
            </a:r>
            <a:r>
              <a:rPr lang="en-US" i="1" baseline="30000" dirty="0">
                <a:latin typeface="Garamond" pitchFamily="18" charset="0"/>
              </a:rPr>
              <a:t>n</a:t>
            </a:r>
            <a:r>
              <a:rPr lang="en-US" dirty="0">
                <a:latin typeface="Garamond" pitchFamily="18" charset="0"/>
              </a:rPr>
              <a:t>: </a:t>
            </a:r>
            <a:r>
              <a:rPr lang="en-US" i="1" dirty="0">
                <a:latin typeface="Garamond" pitchFamily="18" charset="0"/>
              </a:rPr>
              <a:t>n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/>
              <a:t>is odd</a:t>
            </a:r>
            <a:r>
              <a:rPr lang="en-US" dirty="0">
                <a:latin typeface="Garamond" pitchFamily="18" charset="0"/>
              </a:rPr>
              <a:t>}</a:t>
            </a:r>
          </a:p>
          <a:p>
            <a:pPr eaLnBrk="1" hangingPunct="1"/>
            <a:r>
              <a:rPr lang="en-US" dirty="0"/>
              <a:t>This is an </a:t>
            </a:r>
            <a:r>
              <a:rPr lang="en-US" dirty="0">
                <a:solidFill>
                  <a:schemeClr val="accent2"/>
                </a:solidFill>
              </a:rPr>
              <a:t>example</a:t>
            </a:r>
            <a:r>
              <a:rPr lang="en-US" dirty="0"/>
              <a:t> of a deterministic finite automaton over alphabet </a:t>
            </a:r>
            <a:r>
              <a:rPr lang="en-US" dirty="0">
                <a:latin typeface="Garamond" pitchFamily="18" charset="0"/>
              </a:rPr>
              <a:t>{</a:t>
            </a:r>
            <a:r>
              <a:rPr lang="en-US" i="1" dirty="0">
                <a:latin typeface="Garamond" pitchFamily="18" charset="0"/>
              </a:rPr>
              <a:t>f</a:t>
            </a:r>
            <a:r>
              <a:rPr lang="en-US" dirty="0">
                <a:latin typeface="Garamond" pitchFamily="18" charset="0"/>
              </a:rPr>
              <a:t>}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2865438" y="18700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4618038" y="17938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Freeform 6"/>
          <p:cNvSpPr>
            <a:spLocks/>
          </p:cNvSpPr>
          <p:nvPr/>
        </p:nvSpPr>
        <p:spPr bwMode="auto">
          <a:xfrm>
            <a:off x="3398838" y="1844675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flipV="1">
            <a:off x="3475038" y="2314575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2484438" y="21748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952750" y="1989138"/>
            <a:ext cx="4460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4711700" y="1916113"/>
            <a:ext cx="41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3956050" y="1477963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3940175" y="2490788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1757" name="Oval 14"/>
          <p:cNvSpPr>
            <a:spLocks noChangeArrowheads="1"/>
          </p:cNvSpPr>
          <p:nvPr/>
        </p:nvSpPr>
        <p:spPr bwMode="auto">
          <a:xfrm>
            <a:off x="4675188" y="1844675"/>
            <a:ext cx="5048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Language of a DFA</a:t>
            </a:r>
          </a:p>
        </p:txBody>
      </p:sp>
      <p:sp>
        <p:nvSpPr>
          <p:cNvPr id="34819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95288" y="5372100"/>
            <a:ext cx="8353425" cy="865188"/>
          </a:xfrm>
        </p:spPr>
        <p:txBody>
          <a:bodyPr/>
          <a:lstStyle/>
          <a:p>
            <a:pPr eaLnBrk="1" hangingPunct="1"/>
            <a:r>
              <a:rPr lang="en-US"/>
              <a:t>Language of </a:t>
            </a:r>
            <a:r>
              <a:rPr lang="en-US" i="1">
                <a:latin typeface="Garamond" pitchFamily="18" charset="0"/>
              </a:rPr>
              <a:t>M</a:t>
            </a:r>
            <a:r>
              <a:rPr lang="en-US"/>
              <a:t> is </a:t>
            </a:r>
            <a:r>
              <a:rPr lang="en-US">
                <a:latin typeface="Garamond" pitchFamily="18" charset="0"/>
              </a:rPr>
              <a:t>{</a:t>
            </a:r>
            <a:r>
              <a:rPr lang="en-US" i="1">
                <a:latin typeface="Garamond" pitchFamily="18" charset="0"/>
              </a:rPr>
              <a:t>f</a:t>
            </a:r>
            <a:r>
              <a:rPr lang="en-US">
                <a:latin typeface="Garamond" pitchFamily="18" charset="0"/>
              </a:rPr>
              <a:t>, </a:t>
            </a:r>
            <a:r>
              <a:rPr lang="en-US" i="1">
                <a:latin typeface="Garamond" pitchFamily="18" charset="0"/>
              </a:rPr>
              <a:t>fff</a:t>
            </a:r>
            <a:r>
              <a:rPr lang="en-US">
                <a:latin typeface="Garamond" pitchFamily="18" charset="0"/>
              </a:rPr>
              <a:t>, </a:t>
            </a:r>
            <a:r>
              <a:rPr lang="en-US" i="1">
                <a:latin typeface="Garamond" pitchFamily="18" charset="0"/>
              </a:rPr>
              <a:t>fffff</a:t>
            </a:r>
            <a:r>
              <a:rPr lang="en-US">
                <a:latin typeface="Garamond" pitchFamily="18" charset="0"/>
              </a:rPr>
              <a:t>, …} = {</a:t>
            </a:r>
            <a:r>
              <a:rPr lang="en-US" i="1">
                <a:latin typeface="Garamond" pitchFamily="18" charset="0"/>
              </a:rPr>
              <a:t>f </a:t>
            </a:r>
            <a:r>
              <a:rPr lang="en-US" i="1" baseline="30000">
                <a:latin typeface="Garamond" pitchFamily="18" charset="0"/>
              </a:rPr>
              <a:t>n</a:t>
            </a:r>
            <a:r>
              <a:rPr lang="en-US">
                <a:latin typeface="Garamond" pitchFamily="18" charset="0"/>
              </a:rPr>
              <a:t>: </a:t>
            </a:r>
            <a:r>
              <a:rPr lang="en-US" i="1">
                <a:latin typeface="Garamond" pitchFamily="18" charset="0"/>
              </a:rPr>
              <a:t>n</a:t>
            </a:r>
            <a:r>
              <a:rPr lang="en-US">
                <a:latin typeface="Garamond" pitchFamily="18" charset="0"/>
              </a:rPr>
              <a:t> </a:t>
            </a:r>
            <a:r>
              <a:rPr lang="en-US"/>
              <a:t>is odd</a:t>
            </a:r>
            <a:r>
              <a:rPr lang="en-US">
                <a:latin typeface="Garamond" pitchFamily="18" charset="0"/>
              </a:rPr>
              <a:t>}</a:t>
            </a:r>
            <a:r>
              <a:rPr lang="en-US"/>
              <a:t> 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785786" y="1500174"/>
            <a:ext cx="7537450" cy="18002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Gill Sans MT" pitchFamily="34" charset="0"/>
              </a:rPr>
              <a:t>The </a:t>
            </a:r>
            <a:r>
              <a:rPr lang="en-US" sz="2800" dirty="0">
                <a:solidFill>
                  <a:schemeClr val="accent2"/>
                </a:solidFill>
                <a:latin typeface="Gill Sans MT" pitchFamily="34" charset="0"/>
              </a:rPr>
              <a:t>language of a DFA </a:t>
            </a:r>
            <a:r>
              <a:rPr lang="en-US" sz="2800" dirty="0">
                <a:latin typeface="Garamond" pitchFamily="18" charset="0"/>
              </a:rPr>
              <a:t>(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dirty="0">
                <a:latin typeface="Symbol" pitchFamily="18" charset="2"/>
              </a:rPr>
              <a:t>S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dirty="0">
                <a:latin typeface="Symbol" pitchFamily="18" charset="2"/>
              </a:rPr>
              <a:t>d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baseline="-25000" dirty="0">
                <a:latin typeface="Garamond" pitchFamily="18" charset="0"/>
              </a:rPr>
              <a:t>0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i="1" dirty="0">
                <a:latin typeface="Garamond" pitchFamily="18" charset="0"/>
              </a:rPr>
              <a:t>F</a:t>
            </a:r>
            <a:r>
              <a:rPr lang="en-US" sz="2800" dirty="0">
                <a:latin typeface="Garamond" pitchFamily="18" charset="0"/>
              </a:rPr>
              <a:t>)</a:t>
            </a:r>
            <a:r>
              <a:rPr lang="en-US" sz="2800" dirty="0">
                <a:latin typeface="Gill Sans MT" pitchFamily="34" charset="0"/>
              </a:rPr>
              <a:t> is the set of 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all strings over </a:t>
            </a:r>
            <a:r>
              <a:rPr lang="en-US" sz="2800" dirty="0">
                <a:latin typeface="Symbol" pitchFamily="18" charset="2"/>
              </a:rPr>
              <a:t>S</a:t>
            </a:r>
            <a:r>
              <a:rPr lang="en-US" sz="2800" dirty="0">
                <a:latin typeface="Gill Sans MT" pitchFamily="34" charset="0"/>
              </a:rPr>
              <a:t> that, starting from 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baseline="-25000" dirty="0">
                <a:latin typeface="Garamond" pitchFamily="18" charset="0"/>
              </a:rPr>
              <a:t>0</a:t>
            </a:r>
            <a:r>
              <a:rPr lang="en-US" sz="2800" dirty="0">
                <a:latin typeface="Gill Sans MT" pitchFamily="34" charset="0"/>
              </a:rPr>
              <a:t> and 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following the transitions as the string is read left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to right, will reach some accepting state.</a:t>
            </a:r>
          </a:p>
        </p:txBody>
      </p:sp>
      <p:sp>
        <p:nvSpPr>
          <p:cNvPr id="34821" name="Oval 6"/>
          <p:cNvSpPr>
            <a:spLocks noChangeArrowheads="1"/>
          </p:cNvSpPr>
          <p:nvPr/>
        </p:nvSpPr>
        <p:spPr bwMode="auto">
          <a:xfrm>
            <a:off x="3649663" y="4097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7"/>
          <p:cNvSpPr>
            <a:spLocks noChangeArrowheads="1"/>
          </p:cNvSpPr>
          <p:nvPr/>
        </p:nvSpPr>
        <p:spPr bwMode="auto">
          <a:xfrm>
            <a:off x="5402263" y="40211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Freeform 8"/>
          <p:cNvSpPr>
            <a:spLocks/>
          </p:cNvSpPr>
          <p:nvPr/>
        </p:nvSpPr>
        <p:spPr bwMode="auto">
          <a:xfrm>
            <a:off x="4183063" y="4071938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Freeform 9"/>
          <p:cNvSpPr>
            <a:spLocks/>
          </p:cNvSpPr>
          <p:nvPr/>
        </p:nvSpPr>
        <p:spPr bwMode="auto">
          <a:xfrm flipV="1">
            <a:off x="4259263" y="4541838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10"/>
          <p:cNvSpPr>
            <a:spLocks noChangeShapeType="1"/>
          </p:cNvSpPr>
          <p:nvPr/>
        </p:nvSpPr>
        <p:spPr bwMode="auto">
          <a:xfrm>
            <a:off x="3268663" y="4402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3736975" y="4216400"/>
            <a:ext cx="446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34827" name="Text Box 12"/>
          <p:cNvSpPr txBox="1">
            <a:spLocks noChangeArrowheads="1"/>
          </p:cNvSpPr>
          <p:nvPr/>
        </p:nvSpPr>
        <p:spPr bwMode="auto">
          <a:xfrm>
            <a:off x="5495925" y="4143375"/>
            <a:ext cx="41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4716463" y="3716338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4724400" y="4718050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4830" name="Oval 15"/>
          <p:cNvSpPr>
            <a:spLocks noChangeArrowheads="1"/>
          </p:cNvSpPr>
          <p:nvPr/>
        </p:nvSpPr>
        <p:spPr bwMode="auto">
          <a:xfrm>
            <a:off x="5459413" y="4071938"/>
            <a:ext cx="5048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2166938" y="4144963"/>
            <a:ext cx="522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/>
              <a:t>M</a:t>
            </a:r>
            <a:r>
              <a:rPr lang="en-US" sz="2400"/>
              <a:t>: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3"/>
          <p:cNvSpPr>
            <a:spLocks noChangeArrowheads="1"/>
          </p:cNvSpPr>
          <p:nvPr/>
        </p:nvSpPr>
        <p:spPr bwMode="auto">
          <a:xfrm>
            <a:off x="3414713" y="1866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4"/>
          <p:cNvSpPr>
            <a:spLocks noChangeArrowheads="1"/>
          </p:cNvSpPr>
          <p:nvPr/>
        </p:nvSpPr>
        <p:spPr bwMode="auto">
          <a:xfrm>
            <a:off x="3490913" y="19431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5"/>
          <p:cNvSpPr>
            <a:spLocks noChangeArrowheads="1"/>
          </p:cNvSpPr>
          <p:nvPr/>
        </p:nvSpPr>
        <p:spPr bwMode="auto">
          <a:xfrm>
            <a:off x="5243513" y="1866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2881313" y="21717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8"/>
          <p:cNvSpPr>
            <a:spLocks noChangeArrowheads="1"/>
          </p:cNvSpPr>
          <p:nvPr/>
        </p:nvSpPr>
        <p:spPr bwMode="auto">
          <a:xfrm>
            <a:off x="3490913" y="19018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5319713" y="19018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48" name="Oval 10"/>
          <p:cNvSpPr>
            <a:spLocks noChangeArrowheads="1"/>
          </p:cNvSpPr>
          <p:nvPr/>
        </p:nvSpPr>
        <p:spPr bwMode="auto">
          <a:xfrm>
            <a:off x="3430588" y="3238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>
            <a:off x="2897188" y="35433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3506788" y="32734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51" name="Rectangle 14"/>
          <p:cNvSpPr>
            <a:spLocks noChangeArrowheads="1"/>
          </p:cNvSpPr>
          <p:nvPr/>
        </p:nvSpPr>
        <p:spPr bwMode="auto">
          <a:xfrm>
            <a:off x="5335588" y="32734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52" name="Oval 15"/>
          <p:cNvSpPr>
            <a:spLocks noChangeArrowheads="1"/>
          </p:cNvSpPr>
          <p:nvPr/>
        </p:nvSpPr>
        <p:spPr bwMode="auto">
          <a:xfrm>
            <a:off x="23399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6"/>
          <p:cNvSpPr>
            <a:spLocks noChangeArrowheads="1"/>
          </p:cNvSpPr>
          <p:nvPr/>
        </p:nvSpPr>
        <p:spPr bwMode="auto">
          <a:xfrm>
            <a:off x="2416175" y="47625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7"/>
          <p:cNvSpPr>
            <a:spLocks noChangeArrowheads="1"/>
          </p:cNvSpPr>
          <p:nvPr/>
        </p:nvSpPr>
        <p:spPr bwMode="auto">
          <a:xfrm>
            <a:off x="41687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Line 18"/>
          <p:cNvSpPr>
            <a:spLocks noChangeShapeType="1"/>
          </p:cNvSpPr>
          <p:nvPr/>
        </p:nvSpPr>
        <p:spPr bwMode="auto">
          <a:xfrm>
            <a:off x="1806575" y="49911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0"/>
          <p:cNvSpPr>
            <a:spLocks noChangeArrowheads="1"/>
          </p:cNvSpPr>
          <p:nvPr/>
        </p:nvSpPr>
        <p:spPr bwMode="auto">
          <a:xfrm>
            <a:off x="24161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57" name="Rectangle 21"/>
          <p:cNvSpPr>
            <a:spLocks noChangeArrowheads="1"/>
          </p:cNvSpPr>
          <p:nvPr/>
        </p:nvSpPr>
        <p:spPr bwMode="auto">
          <a:xfrm>
            <a:off x="42449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58" name="Oval 22"/>
          <p:cNvSpPr>
            <a:spLocks noChangeArrowheads="1"/>
          </p:cNvSpPr>
          <p:nvPr/>
        </p:nvSpPr>
        <p:spPr bwMode="auto">
          <a:xfrm>
            <a:off x="5259388" y="3238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23"/>
          <p:cNvSpPr>
            <a:spLocks noChangeArrowheads="1"/>
          </p:cNvSpPr>
          <p:nvPr/>
        </p:nvSpPr>
        <p:spPr bwMode="auto">
          <a:xfrm>
            <a:off x="61499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5860" name="Oval 24"/>
          <p:cNvSpPr>
            <a:spLocks noChangeArrowheads="1"/>
          </p:cNvSpPr>
          <p:nvPr/>
        </p:nvSpPr>
        <p:spPr bwMode="auto">
          <a:xfrm>
            <a:off x="60737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5"/>
          <p:cNvSpPr>
            <a:spLocks noChangeArrowheads="1"/>
          </p:cNvSpPr>
          <p:nvPr/>
        </p:nvSpPr>
        <p:spPr bwMode="auto">
          <a:xfrm>
            <a:off x="5338763" y="33147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6"/>
          <p:cNvSpPr>
            <a:spLocks noChangeArrowheads="1"/>
          </p:cNvSpPr>
          <p:nvPr/>
        </p:nvSpPr>
        <p:spPr bwMode="auto">
          <a:xfrm>
            <a:off x="4244975" y="47625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27"/>
          <p:cNvSpPr>
            <a:spLocks noChangeShapeType="1"/>
          </p:cNvSpPr>
          <p:nvPr/>
        </p:nvSpPr>
        <p:spPr bwMode="auto">
          <a:xfrm>
            <a:off x="3948113" y="20955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28"/>
          <p:cNvSpPr>
            <a:spLocks noChangeShapeType="1"/>
          </p:cNvSpPr>
          <p:nvPr/>
        </p:nvSpPr>
        <p:spPr bwMode="auto">
          <a:xfrm flipH="1">
            <a:off x="3948113" y="21717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Freeform 29"/>
          <p:cNvSpPr>
            <a:spLocks/>
          </p:cNvSpPr>
          <p:nvPr/>
        </p:nvSpPr>
        <p:spPr bwMode="auto">
          <a:xfrm>
            <a:off x="3313113" y="13970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Freeform 30"/>
          <p:cNvSpPr>
            <a:spLocks/>
          </p:cNvSpPr>
          <p:nvPr/>
        </p:nvSpPr>
        <p:spPr bwMode="auto">
          <a:xfrm>
            <a:off x="5192713" y="14097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Text Box 31"/>
          <p:cNvSpPr txBox="1">
            <a:spLocks noChangeArrowheads="1"/>
          </p:cNvSpPr>
          <p:nvPr/>
        </p:nvSpPr>
        <p:spPr bwMode="auto">
          <a:xfrm>
            <a:off x="3763963" y="13414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68" name="Text Box 32"/>
          <p:cNvSpPr txBox="1">
            <a:spLocks noChangeArrowheads="1"/>
          </p:cNvSpPr>
          <p:nvPr/>
        </p:nvSpPr>
        <p:spPr bwMode="auto">
          <a:xfrm>
            <a:off x="5624513" y="13414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69" name="Text Box 33"/>
          <p:cNvSpPr txBox="1">
            <a:spLocks noChangeArrowheads="1"/>
          </p:cNvSpPr>
          <p:nvPr/>
        </p:nvSpPr>
        <p:spPr bwMode="auto">
          <a:xfrm>
            <a:off x="4389438" y="1763713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0" name="Text Box 34"/>
          <p:cNvSpPr txBox="1">
            <a:spLocks noChangeArrowheads="1"/>
          </p:cNvSpPr>
          <p:nvPr/>
        </p:nvSpPr>
        <p:spPr bwMode="auto">
          <a:xfrm>
            <a:off x="4405313" y="21796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1" name="Line 35"/>
          <p:cNvSpPr>
            <a:spLocks noChangeShapeType="1"/>
          </p:cNvSpPr>
          <p:nvPr/>
        </p:nvSpPr>
        <p:spPr bwMode="auto">
          <a:xfrm>
            <a:off x="3992563" y="3467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36"/>
          <p:cNvSpPr>
            <a:spLocks noChangeShapeType="1"/>
          </p:cNvSpPr>
          <p:nvPr/>
        </p:nvSpPr>
        <p:spPr bwMode="auto">
          <a:xfrm flipH="1">
            <a:off x="3992563" y="3543300"/>
            <a:ext cx="127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Freeform 37"/>
          <p:cNvSpPr>
            <a:spLocks/>
          </p:cNvSpPr>
          <p:nvPr/>
        </p:nvSpPr>
        <p:spPr bwMode="auto">
          <a:xfrm>
            <a:off x="3357563" y="27686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Freeform 38"/>
          <p:cNvSpPr>
            <a:spLocks/>
          </p:cNvSpPr>
          <p:nvPr/>
        </p:nvSpPr>
        <p:spPr bwMode="auto">
          <a:xfrm>
            <a:off x="5237163" y="27813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Text Box 39"/>
          <p:cNvSpPr txBox="1">
            <a:spLocks noChangeArrowheads="1"/>
          </p:cNvSpPr>
          <p:nvPr/>
        </p:nvSpPr>
        <p:spPr bwMode="auto">
          <a:xfrm>
            <a:off x="3808413" y="27130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76" name="Text Box 40"/>
          <p:cNvSpPr txBox="1">
            <a:spLocks noChangeArrowheads="1"/>
          </p:cNvSpPr>
          <p:nvPr/>
        </p:nvSpPr>
        <p:spPr bwMode="auto">
          <a:xfrm>
            <a:off x="5668963" y="27130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7" name="Text Box 41"/>
          <p:cNvSpPr txBox="1">
            <a:spLocks noChangeArrowheads="1"/>
          </p:cNvSpPr>
          <p:nvPr/>
        </p:nvSpPr>
        <p:spPr bwMode="auto">
          <a:xfrm>
            <a:off x="4433888" y="3135313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8" name="Text Box 42"/>
          <p:cNvSpPr txBox="1">
            <a:spLocks noChangeArrowheads="1"/>
          </p:cNvSpPr>
          <p:nvPr/>
        </p:nvSpPr>
        <p:spPr bwMode="auto">
          <a:xfrm>
            <a:off x="4449763" y="3551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79" name="Line 43"/>
          <p:cNvSpPr>
            <a:spLocks noChangeShapeType="1"/>
          </p:cNvSpPr>
          <p:nvPr/>
        </p:nvSpPr>
        <p:spPr bwMode="auto">
          <a:xfrm>
            <a:off x="2873375" y="4991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44"/>
          <p:cNvSpPr>
            <a:spLocks noChangeShapeType="1"/>
          </p:cNvSpPr>
          <p:nvPr/>
        </p:nvSpPr>
        <p:spPr bwMode="auto">
          <a:xfrm>
            <a:off x="4778375" y="4991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Text Box 45"/>
          <p:cNvSpPr txBox="1">
            <a:spLocks noChangeArrowheads="1"/>
          </p:cNvSpPr>
          <p:nvPr/>
        </p:nvSpPr>
        <p:spPr bwMode="auto">
          <a:xfrm>
            <a:off x="3254375" y="4694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82" name="Text Box 46"/>
          <p:cNvSpPr txBox="1">
            <a:spLocks noChangeArrowheads="1"/>
          </p:cNvSpPr>
          <p:nvPr/>
        </p:nvSpPr>
        <p:spPr bwMode="auto">
          <a:xfrm>
            <a:off x="5235575" y="4694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83" name="Freeform 47"/>
          <p:cNvSpPr>
            <a:spLocks/>
          </p:cNvSpPr>
          <p:nvPr/>
        </p:nvSpPr>
        <p:spPr bwMode="auto">
          <a:xfrm>
            <a:off x="2263775" y="42164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Freeform 48"/>
          <p:cNvSpPr>
            <a:spLocks/>
          </p:cNvSpPr>
          <p:nvPr/>
        </p:nvSpPr>
        <p:spPr bwMode="auto">
          <a:xfrm>
            <a:off x="4117975" y="4229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Freeform 49"/>
          <p:cNvSpPr>
            <a:spLocks/>
          </p:cNvSpPr>
          <p:nvPr/>
        </p:nvSpPr>
        <p:spPr bwMode="auto">
          <a:xfrm>
            <a:off x="6022975" y="4229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Text Box 50"/>
          <p:cNvSpPr txBox="1">
            <a:spLocks noChangeArrowheads="1"/>
          </p:cNvSpPr>
          <p:nvPr/>
        </p:nvSpPr>
        <p:spPr bwMode="auto">
          <a:xfrm>
            <a:off x="2689225" y="41608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87" name="Text Box 51"/>
          <p:cNvSpPr txBox="1">
            <a:spLocks noChangeArrowheads="1"/>
          </p:cNvSpPr>
          <p:nvPr/>
        </p:nvSpPr>
        <p:spPr bwMode="auto">
          <a:xfrm>
            <a:off x="6454775" y="41608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0,1</a:t>
            </a:r>
          </a:p>
        </p:txBody>
      </p:sp>
      <p:sp>
        <p:nvSpPr>
          <p:cNvPr id="35888" name="Text Box 52"/>
          <p:cNvSpPr txBox="1">
            <a:spLocks noChangeArrowheads="1"/>
          </p:cNvSpPr>
          <p:nvPr/>
        </p:nvSpPr>
        <p:spPr bwMode="auto">
          <a:xfrm>
            <a:off x="4549775" y="41608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89" name="Text Box 53"/>
          <p:cNvSpPr txBox="1">
            <a:spLocks noChangeArrowheads="1"/>
          </p:cNvSpPr>
          <p:nvPr/>
        </p:nvSpPr>
        <p:spPr bwMode="auto">
          <a:xfrm>
            <a:off x="1331913" y="5661025"/>
            <a:ext cx="6091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>
                <a:latin typeface="Gill Sans MT" pitchFamily="34" charset="0"/>
              </a:rPr>
              <a:t>What are the languages of these DFAs?</a:t>
            </a:r>
            <a:endParaRPr lang="en-US" altLang="zh-TW" sz="2400">
              <a:latin typeface="Gill Sans MT" pitchFamily="34" charset="0"/>
            </a:endParaRPr>
          </a:p>
        </p:txBody>
      </p:sp>
      <p:sp>
        <p:nvSpPr>
          <p:cNvPr id="49206" name="Rectangle 54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Examples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7" y="337280"/>
            <a:ext cx="6276355" cy="931480"/>
          </a:xfrm>
        </p:spPr>
        <p:txBody>
          <a:bodyPr>
            <a:noAutofit/>
          </a:bodyPr>
          <a:lstStyle/>
          <a:p>
            <a:r>
              <a:rPr lang="en-US" sz="3300" dirty="0">
                <a:solidFill>
                  <a:srgbClr val="00B0F0"/>
                </a:solidFill>
              </a:rPr>
              <a:t>Example:</a:t>
            </a:r>
            <a:r>
              <a:rPr lang="en-US" sz="3100" dirty="0">
                <a:solidFill>
                  <a:srgbClr val="FF0000"/>
                </a:solidFill>
              </a:rPr>
              <a:t> Design a FA with ∑ = {0, 1} accepts the only input 101.</a:t>
            </a:r>
          </a:p>
        </p:txBody>
      </p:sp>
      <p:pic>
        <p:nvPicPr>
          <p:cNvPr id="151554" name="Picture 2" descr="Examples of Deterministic finite automata"/>
          <p:cNvPicPr>
            <a:picLocks noChangeAspect="1" noChangeArrowheads="1"/>
          </p:cNvPicPr>
          <p:nvPr/>
        </p:nvPicPr>
        <p:blipFill>
          <a:blip r:embed="rId2"/>
          <a:srcRect b="32584"/>
          <a:stretch>
            <a:fillRect/>
          </a:stretch>
        </p:blipFill>
        <p:spPr bwMode="auto">
          <a:xfrm>
            <a:off x="712059" y="2201007"/>
            <a:ext cx="7258050" cy="114300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92926" y="3353143"/>
            <a:ext cx="81439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>
                <a:solidFill>
                  <a:srgbClr val="00B0F0"/>
                </a:solidFill>
              </a:rPr>
              <a:t>Example: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set of all strings </a:t>
            </a:r>
            <a:r>
              <a:rPr lang="en-US" sz="3200" dirty="0">
                <a:solidFill>
                  <a:srgbClr val="FF0000"/>
                </a:solidFill>
              </a:rPr>
              <a:t>∑ = {0, 1}</a:t>
            </a:r>
            <a:r>
              <a:rPr lang="en-US" sz="3200" dirty="0"/>
              <a:t> ending in </a:t>
            </a:r>
            <a:r>
              <a:rPr lang="en-US" sz="3200" dirty="0">
                <a:solidFill>
                  <a:srgbClr val="FF0000"/>
                </a:solidFill>
              </a:rPr>
              <a:t>00</a:t>
            </a:r>
            <a:r>
              <a:rPr lang="en-US" sz="3200" dirty="0"/>
              <a:t>.</a:t>
            </a:r>
            <a:endParaRPr lang="en-US" sz="3100" dirty="0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4054880"/>
            <a:ext cx="6858048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</a:rPr>
              <a:t>Examples</a:t>
            </a:r>
          </a:p>
        </p:txBody>
      </p:sp>
      <p:sp>
        <p:nvSpPr>
          <p:cNvPr id="3790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28596" y="1357298"/>
            <a:ext cx="8353425" cy="2447925"/>
          </a:xfrm>
        </p:spPr>
        <p:txBody>
          <a:bodyPr/>
          <a:lstStyle/>
          <a:p>
            <a:pPr eaLnBrk="1" hangingPunct="1"/>
            <a:r>
              <a:rPr lang="en-US" dirty="0"/>
              <a:t>Construct a DFA that accepts the language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Answer</a:t>
            </a:r>
            <a:endParaRPr lang="en-US" sz="2400" dirty="0">
              <a:latin typeface="Garamond" pitchFamily="18" charset="0"/>
            </a:endParaRPr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203575" y="20605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i="1">
                <a:latin typeface="Garamond" pitchFamily="18" charset="0"/>
              </a:rPr>
              <a:t>L</a:t>
            </a:r>
            <a:r>
              <a:rPr lang="en-US" sz="2400">
                <a:latin typeface="Garamond" pitchFamily="18" charset="0"/>
              </a:rPr>
              <a:t> = {010, 1}</a:t>
            </a:r>
          </a:p>
        </p:txBody>
      </p:sp>
      <p:sp>
        <p:nvSpPr>
          <p:cNvPr id="37902" name="Text Box 5"/>
          <p:cNvSpPr txBox="1">
            <a:spLocks noChangeArrowheads="1"/>
          </p:cNvSpPr>
          <p:nvPr/>
        </p:nvSpPr>
        <p:spPr bwMode="auto">
          <a:xfrm>
            <a:off x="5867400" y="20605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Garamond" pitchFamily="18" charset="0"/>
              </a:rPr>
              <a:t>( </a:t>
            </a: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Garamond" pitchFamily="18" charset="0"/>
              </a:rPr>
              <a:t> = {0, 1} )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419225" y="3783013"/>
            <a:ext cx="5457825" cy="2098675"/>
            <a:chOff x="1419225" y="3783013"/>
            <a:chExt cx="5457825" cy="2098675"/>
          </a:xfrm>
        </p:grpSpPr>
        <p:sp>
          <p:nvSpPr>
            <p:cNvPr id="37890" name="Freeform 28"/>
            <p:cNvSpPr>
              <a:spLocks/>
            </p:cNvSpPr>
            <p:nvPr/>
          </p:nvSpPr>
          <p:spPr bwMode="auto">
            <a:xfrm rot="6438494">
              <a:off x="5865813" y="5392738"/>
              <a:ext cx="508000" cy="469900"/>
            </a:xfrm>
            <a:custGeom>
              <a:avLst/>
              <a:gdLst>
                <a:gd name="T0" fmla="*/ 282257492 w 320"/>
                <a:gd name="T1" fmla="*/ 745966141 h 296"/>
                <a:gd name="T2" fmla="*/ 40322497 w 320"/>
                <a:gd name="T3" fmla="*/ 504031241 h 296"/>
                <a:gd name="T4" fmla="*/ 40322497 w 320"/>
                <a:gd name="T5" fmla="*/ 141128741 h 296"/>
                <a:gd name="T6" fmla="*/ 282257492 w 320"/>
                <a:gd name="T7" fmla="*/ 20161248 h 296"/>
                <a:gd name="T8" fmla="*/ 524192498 w 320"/>
                <a:gd name="T9" fmla="*/ 20161248 h 296"/>
                <a:gd name="T10" fmla="*/ 766127406 w 320"/>
                <a:gd name="T11" fmla="*/ 141128741 h 296"/>
                <a:gd name="T12" fmla="*/ 766127406 w 320"/>
                <a:gd name="T13" fmla="*/ 504031241 h 296"/>
                <a:gd name="T14" fmla="*/ 645159952 w 320"/>
                <a:gd name="T15" fmla="*/ 745966141 h 2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0"/>
                <a:gd name="T25" fmla="*/ 0 h 296"/>
                <a:gd name="T26" fmla="*/ 320 w 320"/>
                <a:gd name="T27" fmla="*/ 296 h 2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0" h="296">
                  <a:moveTo>
                    <a:pt x="112" y="296"/>
                  </a:moveTo>
                  <a:cubicBezTo>
                    <a:pt x="72" y="268"/>
                    <a:pt x="32" y="240"/>
                    <a:pt x="16" y="200"/>
                  </a:cubicBezTo>
                  <a:cubicBezTo>
                    <a:pt x="0" y="160"/>
                    <a:pt x="0" y="88"/>
                    <a:pt x="16" y="56"/>
                  </a:cubicBezTo>
                  <a:cubicBezTo>
                    <a:pt x="32" y="24"/>
                    <a:pt x="80" y="16"/>
                    <a:pt x="112" y="8"/>
                  </a:cubicBezTo>
                  <a:cubicBezTo>
                    <a:pt x="144" y="0"/>
                    <a:pt x="176" y="0"/>
                    <a:pt x="208" y="8"/>
                  </a:cubicBezTo>
                  <a:cubicBezTo>
                    <a:pt x="240" y="16"/>
                    <a:pt x="288" y="24"/>
                    <a:pt x="304" y="56"/>
                  </a:cubicBezTo>
                  <a:cubicBezTo>
                    <a:pt x="320" y="88"/>
                    <a:pt x="312" y="160"/>
                    <a:pt x="304" y="200"/>
                  </a:cubicBezTo>
                  <a:cubicBezTo>
                    <a:pt x="296" y="240"/>
                    <a:pt x="276" y="268"/>
                    <a:pt x="256" y="2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1" name="Line 20"/>
            <p:cNvSpPr>
              <a:spLocks noChangeShapeType="1"/>
            </p:cNvSpPr>
            <p:nvPr/>
          </p:nvSpPr>
          <p:spPr bwMode="auto">
            <a:xfrm flipV="1">
              <a:off x="2211388" y="4221163"/>
              <a:ext cx="792162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2" name="Line 21"/>
            <p:cNvSpPr>
              <a:spLocks noChangeShapeType="1"/>
            </p:cNvSpPr>
            <p:nvPr/>
          </p:nvSpPr>
          <p:spPr bwMode="auto">
            <a:xfrm>
              <a:off x="2284413" y="5013325"/>
              <a:ext cx="719137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3" name="Line 23"/>
            <p:cNvSpPr>
              <a:spLocks noChangeShapeType="1"/>
            </p:cNvSpPr>
            <p:nvPr/>
          </p:nvSpPr>
          <p:spPr bwMode="auto">
            <a:xfrm>
              <a:off x="5092700" y="4076700"/>
              <a:ext cx="11509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4" name="Line 24"/>
            <p:cNvSpPr>
              <a:spLocks noChangeShapeType="1"/>
            </p:cNvSpPr>
            <p:nvPr/>
          </p:nvSpPr>
          <p:spPr bwMode="auto">
            <a:xfrm>
              <a:off x="3579813" y="5516563"/>
              <a:ext cx="1800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5" name="Line 25"/>
            <p:cNvSpPr>
              <a:spLocks noChangeShapeType="1"/>
            </p:cNvSpPr>
            <p:nvPr/>
          </p:nvSpPr>
          <p:spPr bwMode="auto">
            <a:xfrm>
              <a:off x="3435350" y="4292600"/>
              <a:ext cx="2016125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6" name="Line 26"/>
            <p:cNvSpPr>
              <a:spLocks noChangeShapeType="1"/>
            </p:cNvSpPr>
            <p:nvPr/>
          </p:nvSpPr>
          <p:spPr bwMode="auto">
            <a:xfrm>
              <a:off x="5019675" y="4292600"/>
              <a:ext cx="5762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Line 27"/>
            <p:cNvSpPr>
              <a:spLocks noChangeShapeType="1"/>
            </p:cNvSpPr>
            <p:nvPr/>
          </p:nvSpPr>
          <p:spPr bwMode="auto">
            <a:xfrm flipH="1">
              <a:off x="5811838" y="4365625"/>
              <a:ext cx="6477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22"/>
            <p:cNvSpPr>
              <a:spLocks noChangeShapeType="1"/>
            </p:cNvSpPr>
            <p:nvPr/>
          </p:nvSpPr>
          <p:spPr bwMode="auto">
            <a:xfrm>
              <a:off x="3508375" y="4076700"/>
              <a:ext cx="1079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Oval 6"/>
            <p:cNvSpPr>
              <a:spLocks noChangeArrowheads="1"/>
            </p:cNvSpPr>
            <p:nvPr/>
          </p:nvSpPr>
          <p:spPr bwMode="auto">
            <a:xfrm>
              <a:off x="1774825" y="45815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Oval 8"/>
            <p:cNvSpPr>
              <a:spLocks noChangeArrowheads="1"/>
            </p:cNvSpPr>
            <p:nvPr/>
          </p:nvSpPr>
          <p:spPr bwMode="auto">
            <a:xfrm>
              <a:off x="3000375" y="382587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Oval 10"/>
            <p:cNvSpPr>
              <a:spLocks noChangeArrowheads="1"/>
            </p:cNvSpPr>
            <p:nvPr/>
          </p:nvSpPr>
          <p:spPr bwMode="auto">
            <a:xfrm>
              <a:off x="3003550" y="5229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Oval 12"/>
            <p:cNvSpPr>
              <a:spLocks noChangeArrowheads="1"/>
            </p:cNvSpPr>
            <p:nvPr/>
          </p:nvSpPr>
          <p:spPr bwMode="auto">
            <a:xfrm>
              <a:off x="4587875" y="3832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Oval 14"/>
            <p:cNvSpPr>
              <a:spLocks noChangeArrowheads="1"/>
            </p:cNvSpPr>
            <p:nvPr/>
          </p:nvSpPr>
          <p:spPr bwMode="auto">
            <a:xfrm>
              <a:off x="6243638" y="3832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8" name="Oval 16"/>
            <p:cNvSpPr>
              <a:spLocks noChangeArrowheads="1"/>
            </p:cNvSpPr>
            <p:nvPr/>
          </p:nvSpPr>
          <p:spPr bwMode="auto">
            <a:xfrm>
              <a:off x="5422900" y="5229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9" name="Rectangle 7"/>
            <p:cNvSpPr>
              <a:spLocks noChangeArrowheads="1"/>
            </p:cNvSpPr>
            <p:nvPr/>
          </p:nvSpPr>
          <p:spPr bwMode="auto">
            <a:xfrm>
              <a:off x="1851025" y="4616450"/>
              <a:ext cx="3635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Symbol" pitchFamily="18" charset="2"/>
                  <a:sym typeface="Symbol" pitchFamily="18" charset="2"/>
                </a:rPr>
                <a:t>e</a:t>
              </a:r>
            </a:p>
          </p:txBody>
        </p:sp>
        <p:sp>
          <p:nvSpPr>
            <p:cNvPr id="37910" name="Rectangle 9"/>
            <p:cNvSpPr>
              <a:spLocks noChangeArrowheads="1"/>
            </p:cNvSpPr>
            <p:nvPr/>
          </p:nvSpPr>
          <p:spPr bwMode="auto">
            <a:xfrm>
              <a:off x="3076575" y="3860800"/>
              <a:ext cx="3683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0</a:t>
              </a:r>
            </a:p>
          </p:txBody>
        </p:sp>
        <p:sp>
          <p:nvSpPr>
            <p:cNvPr id="37911" name="Rectangle 11"/>
            <p:cNvSpPr>
              <a:spLocks noChangeArrowheads="1"/>
            </p:cNvSpPr>
            <p:nvPr/>
          </p:nvSpPr>
          <p:spPr bwMode="auto">
            <a:xfrm>
              <a:off x="3079750" y="5264150"/>
              <a:ext cx="3683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37912" name="Rectangle 13"/>
            <p:cNvSpPr>
              <a:spLocks noChangeArrowheads="1"/>
            </p:cNvSpPr>
            <p:nvPr/>
          </p:nvSpPr>
          <p:spPr bwMode="auto">
            <a:xfrm>
              <a:off x="4652963" y="3867150"/>
              <a:ext cx="439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 dirty="0">
                  <a:latin typeface="Garamond" pitchFamily="18" charset="0"/>
                  <a:sym typeface="Symbol" pitchFamily="18" charset="2"/>
                </a:rPr>
                <a:t>01</a:t>
              </a:r>
            </a:p>
          </p:txBody>
        </p:sp>
        <p:sp>
          <p:nvSpPr>
            <p:cNvPr id="37913" name="Rectangle 15"/>
            <p:cNvSpPr>
              <a:spLocks noChangeArrowheads="1"/>
            </p:cNvSpPr>
            <p:nvPr/>
          </p:nvSpPr>
          <p:spPr bwMode="auto">
            <a:xfrm>
              <a:off x="6262688" y="3867150"/>
              <a:ext cx="5111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010</a:t>
              </a:r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5451475" y="5264150"/>
              <a:ext cx="47148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die</a:t>
              </a:r>
            </a:p>
          </p:txBody>
        </p:sp>
        <p:sp>
          <p:nvSpPr>
            <p:cNvPr id="37915" name="Oval 18"/>
            <p:cNvSpPr>
              <a:spLocks noChangeArrowheads="1"/>
            </p:cNvSpPr>
            <p:nvPr/>
          </p:nvSpPr>
          <p:spPr bwMode="auto">
            <a:xfrm>
              <a:off x="3076575" y="5300663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6" name="Oval 19"/>
            <p:cNvSpPr>
              <a:spLocks noChangeArrowheads="1"/>
            </p:cNvSpPr>
            <p:nvPr/>
          </p:nvSpPr>
          <p:spPr bwMode="auto">
            <a:xfrm>
              <a:off x="6315075" y="3908425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7" name="Text Box 29"/>
            <p:cNvSpPr txBox="1">
              <a:spLocks noChangeArrowheads="1"/>
            </p:cNvSpPr>
            <p:nvPr/>
          </p:nvSpPr>
          <p:spPr bwMode="auto">
            <a:xfrm>
              <a:off x="6369050" y="5438775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18" name="Text Box 30"/>
            <p:cNvSpPr txBox="1">
              <a:spLocks noChangeArrowheads="1"/>
            </p:cNvSpPr>
            <p:nvPr/>
          </p:nvSpPr>
          <p:spPr bwMode="auto">
            <a:xfrm>
              <a:off x="2424113" y="4141788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Garamond" pitchFamily="18" charset="0"/>
                </a:rPr>
                <a:t>0</a:t>
              </a:r>
            </a:p>
          </p:txBody>
        </p:sp>
        <p:sp>
          <p:nvSpPr>
            <p:cNvPr id="37919" name="Text Box 31"/>
            <p:cNvSpPr txBox="1">
              <a:spLocks noChangeArrowheads="1"/>
            </p:cNvSpPr>
            <p:nvPr/>
          </p:nvSpPr>
          <p:spPr bwMode="auto">
            <a:xfrm>
              <a:off x="3940175" y="378301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0" name="Text Box 32"/>
            <p:cNvSpPr txBox="1">
              <a:spLocks noChangeArrowheads="1"/>
            </p:cNvSpPr>
            <p:nvPr/>
          </p:nvSpPr>
          <p:spPr bwMode="auto">
            <a:xfrm>
              <a:off x="5519738" y="37893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</a:t>
              </a:r>
            </a:p>
          </p:txBody>
        </p:sp>
        <p:sp>
          <p:nvSpPr>
            <p:cNvPr id="37921" name="Text Box 33"/>
            <p:cNvSpPr txBox="1">
              <a:spLocks noChangeArrowheads="1"/>
            </p:cNvSpPr>
            <p:nvPr/>
          </p:nvSpPr>
          <p:spPr bwMode="auto">
            <a:xfrm>
              <a:off x="4156075" y="5222875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22" name="Text Box 34"/>
            <p:cNvSpPr txBox="1">
              <a:spLocks noChangeArrowheads="1"/>
            </p:cNvSpPr>
            <p:nvPr/>
          </p:nvSpPr>
          <p:spPr bwMode="auto">
            <a:xfrm>
              <a:off x="2424113" y="5149850"/>
              <a:ext cx="2921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3" name="Text Box 35"/>
            <p:cNvSpPr txBox="1">
              <a:spLocks noChangeArrowheads="1"/>
            </p:cNvSpPr>
            <p:nvPr/>
          </p:nvSpPr>
          <p:spPr bwMode="auto">
            <a:xfrm>
              <a:off x="4300538" y="44370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</a:t>
              </a:r>
            </a:p>
          </p:txBody>
        </p:sp>
        <p:sp>
          <p:nvSpPr>
            <p:cNvPr id="37924" name="Text Box 36"/>
            <p:cNvSpPr txBox="1">
              <a:spLocks noChangeArrowheads="1"/>
            </p:cNvSpPr>
            <p:nvPr/>
          </p:nvSpPr>
          <p:spPr bwMode="auto">
            <a:xfrm>
              <a:off x="5232400" y="44370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5" name="Text Box 37"/>
            <p:cNvSpPr txBox="1">
              <a:spLocks noChangeArrowheads="1"/>
            </p:cNvSpPr>
            <p:nvPr/>
          </p:nvSpPr>
          <p:spPr bwMode="auto">
            <a:xfrm>
              <a:off x="6100763" y="4718050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1419225" y="4868863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b="1" dirty="0">
                <a:latin typeface="Symbol" pitchFamily="18" charset="2"/>
              </a:rPr>
              <a:t>   </a:t>
            </a:r>
            <a:r>
              <a:rPr lang="en-US" dirty="0"/>
              <a:t>and</a:t>
            </a:r>
            <a:r>
              <a:rPr lang="en-US" b="1" dirty="0"/>
              <a:t>  </a:t>
            </a:r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is an alphabet , </a:t>
            </a:r>
            <a:r>
              <a:rPr lang="en-US" b="1" dirty="0">
                <a:latin typeface="Symbol" pitchFamily="18" charset="2"/>
              </a:rPr>
              <a:t>S =</a:t>
            </a:r>
            <a:r>
              <a:rPr lang="en-US" sz="2800" b="1" dirty="0">
                <a:latin typeface="Symbol" pitchFamily="18" charset="2"/>
              </a:rPr>
              <a:t>{</a:t>
            </a:r>
            <a:r>
              <a:rPr lang="en-US" dirty="0"/>
              <a:t>y}</a:t>
            </a:r>
          </a:p>
          <a:p>
            <a:pPr eaLnBrk="1" hangingPunct="1"/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 </a:t>
            </a:r>
            <a:r>
              <a:rPr lang="en-US" dirty="0"/>
              <a:t>is the set of all</a:t>
            </a:r>
            <a:r>
              <a:rPr lang="en-US" b="1" dirty="0"/>
              <a:t> </a:t>
            </a:r>
            <a:r>
              <a:rPr lang="en-US" dirty="0"/>
              <a:t>strings including null or obtained by concatenating zero or more symbols from</a:t>
            </a:r>
            <a:r>
              <a:rPr lang="en-US" b="1" dirty="0"/>
              <a:t> </a:t>
            </a:r>
            <a:r>
              <a:rPr lang="en-US" dirty="0">
                <a:latin typeface="Symbol" pitchFamily="18" charset="2"/>
              </a:rPr>
              <a:t>S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</a:t>
            </a:r>
            <a:r>
              <a:rPr lang="en-US" b="1" dirty="0">
                <a:latin typeface="Symbol" pitchFamily="18" charset="2"/>
              </a:rPr>
              <a:t>=</a:t>
            </a:r>
            <a:r>
              <a:rPr lang="en-US" sz="2800" b="1" dirty="0">
                <a:latin typeface="Symbol" pitchFamily="18" charset="2"/>
              </a:rPr>
              <a:t>{</a:t>
            </a:r>
            <a:r>
              <a:rPr lang="en-US" altLang="zh-TW" dirty="0">
                <a:latin typeface="Symbol" pitchFamily="18" charset="2"/>
                <a:ea typeface="標楷體" pitchFamily="65" charset="-120"/>
                <a:cs typeface="Times New Roman" pitchFamily="18" charset="0"/>
              </a:rPr>
              <a:t>e, </a:t>
            </a:r>
            <a:r>
              <a:rPr lang="en-US" dirty="0" err="1"/>
              <a:t>y,yy,yyy,yyyy</a:t>
            </a:r>
            <a:r>
              <a:rPr lang="en-US" dirty="0"/>
              <a:t>,…}</a:t>
            </a:r>
          </a:p>
          <a:p>
            <a:pPr eaLnBrk="1" hangingPunct="1"/>
            <a:endParaRPr lang="en-US" dirty="0">
              <a:latin typeface="Symbol" pitchFamily="18" charset="2"/>
            </a:endParaRP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dirty="0"/>
              <a:t> is the set of all</a:t>
            </a:r>
            <a:r>
              <a:rPr lang="en-US" b="1" dirty="0"/>
              <a:t> </a:t>
            </a:r>
            <a:r>
              <a:rPr lang="en-US" dirty="0"/>
              <a:t>strings excluding null or obtained by concatenating one or more symbols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dirty="0"/>
              <a:t> ={y}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dirty="0"/>
              <a:t> ={</a:t>
            </a:r>
            <a:r>
              <a:rPr lang="en-US" dirty="0" err="1"/>
              <a:t>y,yy,yyy,yyyy</a:t>
            </a:r>
            <a:r>
              <a:rPr lang="en-US" dirty="0"/>
              <a:t>,…}</a:t>
            </a:r>
          </a:p>
          <a:p>
            <a:pPr eaLnBrk="1" hangingPunct="1"/>
            <a:endParaRPr lang="en-US" dirty="0">
              <a:latin typeface="Symbol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10" y="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Example-4: Design a DFA for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781050" y="1085850"/>
          <a:ext cx="11811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Equation" r:id="rId3" imgW="28346400" imgH="13411200" progId="Equation.3">
                  <p:embed/>
                </p:oleObj>
              </mc:Choice>
              <mc:Fallback>
                <p:oleObj name="Equation" r:id="rId3" imgW="28346400" imgH="13411200" progId="Equation.3">
                  <p:embed/>
                  <p:pic>
                    <p:nvPicPr>
                      <p:cNvPr id="665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1085850"/>
                        <a:ext cx="1181100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1905000" y="1066800"/>
            <a:ext cx="59458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600" dirty="0">
                <a:solidFill>
                  <a:schemeClr val="tx1"/>
                </a:solidFill>
              </a:rPr>
              <a:t>{ all strings with prefix         } </a:t>
            </a:r>
          </a:p>
        </p:txBody>
      </p:sp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6500826" y="1142984"/>
          <a:ext cx="544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5" imgW="13106400" imgH="10363200" progId="Equation.3">
                  <p:embed/>
                </p:oleObj>
              </mc:Choice>
              <mc:Fallback>
                <p:oleObj name="Equation" r:id="rId5" imgW="13106400" imgH="10363200" progId="Equation.3">
                  <p:embed/>
                  <p:pic>
                    <p:nvPicPr>
                      <p:cNvPr id="665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1142984"/>
                        <a:ext cx="5445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Oval 7"/>
          <p:cNvSpPr>
            <a:spLocks noChangeArrowheads="1"/>
          </p:cNvSpPr>
          <p:nvPr/>
        </p:nvSpPr>
        <p:spPr bwMode="auto">
          <a:xfrm>
            <a:off x="12954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Oval 8"/>
          <p:cNvSpPr>
            <a:spLocks noChangeArrowheads="1"/>
          </p:cNvSpPr>
          <p:nvPr/>
        </p:nvSpPr>
        <p:spPr bwMode="auto">
          <a:xfrm>
            <a:off x="44958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Oval 9"/>
          <p:cNvSpPr>
            <a:spLocks noChangeArrowheads="1"/>
          </p:cNvSpPr>
          <p:nvPr/>
        </p:nvSpPr>
        <p:spPr bwMode="auto">
          <a:xfrm>
            <a:off x="74676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6858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72390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1981200" y="39624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>
            <a:off x="5181600" y="3962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Freeform 15"/>
          <p:cNvSpPr>
            <a:spLocks/>
          </p:cNvSpPr>
          <p:nvPr/>
        </p:nvSpPr>
        <p:spPr bwMode="auto">
          <a:xfrm>
            <a:off x="7315200" y="23622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77" name="Object 17"/>
          <p:cNvGraphicFramePr>
            <a:graphicFrameLocks noChangeAspect="1"/>
          </p:cNvGraphicFramePr>
          <p:nvPr/>
        </p:nvGraphicFramePr>
        <p:xfrm>
          <a:off x="3048000" y="3657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7" imgW="6400800" imgH="6705600" progId="Equation.3">
                  <p:embed/>
                </p:oleObj>
              </mc:Choice>
              <mc:Fallback>
                <p:oleObj name="Equation" r:id="rId7" imgW="6400800" imgH="6705600" progId="Equation.3">
                  <p:embed/>
                  <p:pic>
                    <p:nvPicPr>
                      <p:cNvPr id="6657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657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8" name="Object 18"/>
          <p:cNvGraphicFramePr>
            <a:graphicFrameLocks noChangeAspect="1"/>
          </p:cNvGraphicFramePr>
          <p:nvPr/>
        </p:nvGraphicFramePr>
        <p:xfrm>
          <a:off x="6172200" y="35814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9" imgW="6705600" imgH="9144000" progId="Equation.3">
                  <p:embed/>
                </p:oleObj>
              </mc:Choice>
              <mc:Fallback>
                <p:oleObj name="Equation" r:id="rId9" imgW="6705600" imgH="9144000" progId="Equation.3">
                  <p:embed/>
                  <p:pic>
                    <p:nvPicPr>
                      <p:cNvPr id="6657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814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9" name="Object 19"/>
          <p:cNvGraphicFramePr>
            <a:graphicFrameLocks noChangeAspect="1"/>
          </p:cNvGraphicFramePr>
          <p:nvPr/>
        </p:nvGraphicFramePr>
        <p:xfrm>
          <a:off x="7391400" y="19050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11" imgW="16154400" imgH="10668000" progId="Equation.3">
                  <p:embed/>
                </p:oleObj>
              </mc:Choice>
              <mc:Fallback>
                <p:oleObj name="Equation" r:id="rId11" imgW="16154400" imgH="10668000" progId="Equation.3">
                  <p:embed/>
                  <p:pic>
                    <p:nvPicPr>
                      <p:cNvPr id="6657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9050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0" name="Object 20"/>
          <p:cNvGraphicFramePr>
            <a:graphicFrameLocks noChangeAspect="1"/>
          </p:cNvGraphicFramePr>
          <p:nvPr/>
        </p:nvGraphicFramePr>
        <p:xfrm>
          <a:off x="1447800" y="365760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13" imgW="10058400" imgH="11277600" progId="Equation.3">
                  <p:embed/>
                </p:oleObj>
              </mc:Choice>
              <mc:Fallback>
                <p:oleObj name="Equation" r:id="rId13" imgW="10058400" imgH="11277600" progId="Equation.3">
                  <p:embed/>
                  <p:pic>
                    <p:nvPicPr>
                      <p:cNvPr id="665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657600"/>
                        <a:ext cx="419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1" name="Object 21"/>
          <p:cNvGraphicFramePr>
            <a:graphicFrameLocks noChangeAspect="1"/>
          </p:cNvGraphicFramePr>
          <p:nvPr/>
        </p:nvGraphicFramePr>
        <p:xfrm>
          <a:off x="4686300" y="3657600"/>
          <a:ext cx="341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15" imgW="8229600" imgH="11277600" progId="Equation.3">
                  <p:embed/>
                </p:oleObj>
              </mc:Choice>
              <mc:Fallback>
                <p:oleObj name="Equation" r:id="rId15" imgW="8229600" imgH="11277600" progId="Equation.3">
                  <p:embed/>
                  <p:pic>
                    <p:nvPicPr>
                      <p:cNvPr id="6658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3657600"/>
                        <a:ext cx="3413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2" name="Object 22"/>
          <p:cNvGraphicFramePr>
            <a:graphicFrameLocks noChangeAspect="1"/>
          </p:cNvGraphicFramePr>
          <p:nvPr/>
        </p:nvGraphicFramePr>
        <p:xfrm>
          <a:off x="7556500" y="36576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17" imgW="9448800" imgH="11277600" progId="Equation.3">
                  <p:embed/>
                </p:oleObj>
              </mc:Choice>
              <mc:Fallback>
                <p:oleObj name="Equation" r:id="rId17" imgW="9448800" imgH="11277600" progId="Equation.3">
                  <p:embed/>
                  <p:pic>
                    <p:nvPicPr>
                      <p:cNvPr id="6658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36576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3" name="Text Box 23"/>
          <p:cNvSpPr txBox="1">
            <a:spLocks noChangeArrowheads="1"/>
          </p:cNvSpPr>
          <p:nvPr/>
        </p:nvSpPr>
        <p:spPr bwMode="auto">
          <a:xfrm>
            <a:off x="7162800" y="4419600"/>
            <a:ext cx="14430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accept</a:t>
            </a:r>
          </a:p>
        </p:txBody>
      </p:sp>
      <p:sp>
        <p:nvSpPr>
          <p:cNvPr id="66584" name="Oval 24"/>
          <p:cNvSpPr>
            <a:spLocks noChangeArrowheads="1"/>
          </p:cNvSpPr>
          <p:nvPr/>
        </p:nvSpPr>
        <p:spPr bwMode="auto">
          <a:xfrm>
            <a:off x="4495800" y="5486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5"/>
          <p:cNvSpPr>
            <a:spLocks noChangeShapeType="1"/>
          </p:cNvSpPr>
          <p:nvPr/>
        </p:nvSpPr>
        <p:spPr bwMode="auto">
          <a:xfrm>
            <a:off x="1828800" y="4191000"/>
            <a:ext cx="2667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Freeform 27"/>
          <p:cNvSpPr>
            <a:spLocks/>
          </p:cNvSpPr>
          <p:nvPr/>
        </p:nvSpPr>
        <p:spPr bwMode="auto">
          <a:xfrm>
            <a:off x="5181600" y="5384800"/>
            <a:ext cx="838200" cy="812800"/>
          </a:xfrm>
          <a:custGeom>
            <a:avLst/>
            <a:gdLst/>
            <a:ahLst/>
            <a:cxnLst>
              <a:cxn ang="0">
                <a:pos x="0" y="160"/>
              </a:cxn>
              <a:cxn ang="0">
                <a:pos x="336" y="16"/>
              </a:cxn>
              <a:cxn ang="0">
                <a:pos x="528" y="256"/>
              </a:cxn>
              <a:cxn ang="0">
                <a:pos x="336" y="496"/>
              </a:cxn>
              <a:cxn ang="0">
                <a:pos x="0" y="352"/>
              </a:cxn>
            </a:cxnLst>
            <a:rect l="0" t="0" r="r" b="b"/>
            <a:pathLst>
              <a:path w="528" h="512">
                <a:moveTo>
                  <a:pt x="0" y="160"/>
                </a:moveTo>
                <a:cubicBezTo>
                  <a:pt x="124" y="80"/>
                  <a:pt x="248" y="0"/>
                  <a:pt x="336" y="16"/>
                </a:cubicBezTo>
                <a:cubicBezTo>
                  <a:pt x="424" y="32"/>
                  <a:pt x="528" y="176"/>
                  <a:pt x="528" y="256"/>
                </a:cubicBezTo>
                <a:cubicBezTo>
                  <a:pt x="528" y="336"/>
                  <a:pt x="424" y="480"/>
                  <a:pt x="336" y="496"/>
                </a:cubicBezTo>
                <a:cubicBezTo>
                  <a:pt x="248" y="512"/>
                  <a:pt x="124" y="432"/>
                  <a:pt x="0" y="35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88" name="Object 28"/>
          <p:cNvGraphicFramePr>
            <a:graphicFrameLocks noChangeAspect="1"/>
          </p:cNvGraphicFramePr>
          <p:nvPr/>
        </p:nvGraphicFramePr>
        <p:xfrm>
          <a:off x="6172200" y="5562600"/>
          <a:ext cx="671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19" imgW="16154400" imgH="10668000" progId="Equation.3">
                  <p:embed/>
                </p:oleObj>
              </mc:Choice>
              <mc:Fallback>
                <p:oleObj name="Equation" r:id="rId19" imgW="16154400" imgH="10668000" progId="Equation.3">
                  <p:embed/>
                  <p:pic>
                    <p:nvPicPr>
                      <p:cNvPr id="665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562600"/>
                        <a:ext cx="67151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90" name="Line 30"/>
          <p:cNvSpPr>
            <a:spLocks noChangeShapeType="1"/>
          </p:cNvSpPr>
          <p:nvPr/>
        </p:nvSpPr>
        <p:spPr bwMode="auto">
          <a:xfrm flipV="1">
            <a:off x="4800600" y="4267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91" name="Object 31"/>
          <p:cNvGraphicFramePr>
            <a:graphicFrameLocks noChangeAspect="1"/>
          </p:cNvGraphicFramePr>
          <p:nvPr/>
        </p:nvGraphicFramePr>
        <p:xfrm>
          <a:off x="4622800" y="5562600"/>
          <a:ext cx="392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20" imgW="9448800" imgH="11277600" progId="Equation.3">
                  <p:embed/>
                </p:oleObj>
              </mc:Choice>
              <mc:Fallback>
                <p:oleObj name="Equation" r:id="rId20" imgW="9448800" imgH="11277600" progId="Equation.3">
                  <p:embed/>
                  <p:pic>
                    <p:nvPicPr>
                      <p:cNvPr id="6659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5562600"/>
                        <a:ext cx="39211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2" name="Object 32"/>
          <p:cNvGraphicFramePr>
            <a:graphicFrameLocks noChangeAspect="1"/>
          </p:cNvGraphicFramePr>
          <p:nvPr/>
        </p:nvGraphicFramePr>
        <p:xfrm>
          <a:off x="4876800" y="46482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6659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6482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3" name="Object 33"/>
          <p:cNvGraphicFramePr>
            <a:graphicFrameLocks noChangeAspect="1"/>
          </p:cNvGraphicFramePr>
          <p:nvPr/>
        </p:nvGraphicFramePr>
        <p:xfrm>
          <a:off x="3124200" y="4572000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23" imgW="6705600" imgH="9144000" progId="Equation.3">
                  <p:embed/>
                </p:oleObj>
              </mc:Choice>
              <mc:Fallback>
                <p:oleObj name="Equation" r:id="rId23" imgW="6705600" imgH="9144000" progId="Equation.3">
                  <p:embed/>
                  <p:pic>
                    <p:nvPicPr>
                      <p:cNvPr id="66593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572000"/>
                        <a:ext cx="27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28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Example-5: DFA for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12492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212906"/>
              </p:ext>
            </p:extLst>
          </p:nvPr>
        </p:nvGraphicFramePr>
        <p:xfrm>
          <a:off x="533400" y="1610440"/>
          <a:ext cx="4572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4" imgW="101803200" imgH="10972800" progId="Equation.3">
                  <p:embed/>
                </p:oleObj>
              </mc:Choice>
              <mc:Fallback>
                <p:oleObj name="Equation" r:id="rId4" imgW="101803200" imgH="10972800" progId="Equation.3">
                  <p:embed/>
                  <p:pic>
                    <p:nvPicPr>
                      <p:cNvPr id="12492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10440"/>
                        <a:ext cx="45720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2438400" y="1905000"/>
            <a:ext cx="5867400" cy="4813300"/>
            <a:chOff x="2438400" y="1905000"/>
            <a:chExt cx="5867400" cy="4813300"/>
          </a:xfrm>
        </p:grpSpPr>
        <p:sp>
          <p:nvSpPr>
            <p:cNvPr id="69637" name="Oval 5"/>
            <p:cNvSpPr>
              <a:spLocks noChangeArrowheads="1"/>
            </p:cNvSpPr>
            <p:nvPr/>
          </p:nvSpPr>
          <p:spPr bwMode="auto">
            <a:xfrm>
              <a:off x="3048000" y="5029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8" name="Oval 6"/>
            <p:cNvSpPr>
              <a:spLocks noChangeArrowheads="1"/>
            </p:cNvSpPr>
            <p:nvPr/>
          </p:nvSpPr>
          <p:spPr bwMode="auto">
            <a:xfrm>
              <a:off x="7162800" y="32766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9" name="Freeform 7"/>
            <p:cNvSpPr>
              <a:spLocks/>
            </p:cNvSpPr>
            <p:nvPr/>
          </p:nvSpPr>
          <p:spPr bwMode="auto">
            <a:xfrm>
              <a:off x="7315200" y="22098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0" name="Oval 8"/>
            <p:cNvSpPr>
              <a:spLocks noChangeArrowheads="1"/>
            </p:cNvSpPr>
            <p:nvPr/>
          </p:nvSpPr>
          <p:spPr bwMode="auto">
            <a:xfrm>
              <a:off x="30480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1" name="Oval 9"/>
            <p:cNvSpPr>
              <a:spLocks noChangeArrowheads="1"/>
            </p:cNvSpPr>
            <p:nvPr/>
          </p:nvSpPr>
          <p:spPr bwMode="auto">
            <a:xfrm>
              <a:off x="50292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2" name="Oval 10"/>
            <p:cNvSpPr>
              <a:spLocks noChangeArrowheads="1"/>
            </p:cNvSpPr>
            <p:nvPr/>
          </p:nvSpPr>
          <p:spPr bwMode="auto">
            <a:xfrm>
              <a:off x="73914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9" name="Freeform 17"/>
            <p:cNvSpPr>
              <a:spLocks/>
            </p:cNvSpPr>
            <p:nvPr/>
          </p:nvSpPr>
          <p:spPr bwMode="auto">
            <a:xfrm rot="10903456">
              <a:off x="3048000" y="56388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4876800" y="25146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3" name="Line 21"/>
            <p:cNvSpPr>
              <a:spLocks noChangeShapeType="1"/>
            </p:cNvSpPr>
            <p:nvPr/>
          </p:nvSpPr>
          <p:spPr bwMode="auto">
            <a:xfrm>
              <a:off x="3733800" y="38862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2" name="Freeform 30"/>
            <p:cNvSpPr>
              <a:spLocks/>
            </p:cNvSpPr>
            <p:nvPr/>
          </p:nvSpPr>
          <p:spPr bwMode="auto">
            <a:xfrm>
              <a:off x="5638800" y="4114800"/>
              <a:ext cx="1600200" cy="393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8" y="240"/>
                </a:cxn>
                <a:cxn ang="0">
                  <a:pos x="1008" y="48"/>
                </a:cxn>
              </a:cxnLst>
              <a:rect l="0" t="0" r="r" b="b"/>
              <a:pathLst>
                <a:path w="1008" h="248">
                  <a:moveTo>
                    <a:pt x="0" y="0"/>
                  </a:moveTo>
                  <a:cubicBezTo>
                    <a:pt x="180" y="116"/>
                    <a:pt x="360" y="232"/>
                    <a:pt x="528" y="240"/>
                  </a:cubicBezTo>
                  <a:cubicBezTo>
                    <a:pt x="696" y="248"/>
                    <a:pt x="852" y="148"/>
                    <a:pt x="1008" y="4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3" name="Freeform 31"/>
            <p:cNvSpPr>
              <a:spLocks/>
            </p:cNvSpPr>
            <p:nvPr/>
          </p:nvSpPr>
          <p:spPr bwMode="auto">
            <a:xfrm>
              <a:off x="5638800" y="3276600"/>
              <a:ext cx="1600200" cy="30480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4" name="Line 32"/>
            <p:cNvSpPr>
              <a:spLocks noChangeShapeType="1"/>
            </p:cNvSpPr>
            <p:nvPr/>
          </p:nvSpPr>
          <p:spPr bwMode="auto">
            <a:xfrm>
              <a:off x="2438400" y="3886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5" name="Line 33"/>
            <p:cNvSpPr>
              <a:spLocks noChangeShapeType="1"/>
            </p:cNvSpPr>
            <p:nvPr/>
          </p:nvSpPr>
          <p:spPr bwMode="auto">
            <a:xfrm>
              <a:off x="3352800" y="41910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4929" name="Object 1"/>
            <p:cNvGraphicFramePr>
              <a:graphicFrameLocks noChangeAspect="1"/>
            </p:cNvGraphicFramePr>
            <p:nvPr/>
          </p:nvGraphicFramePr>
          <p:xfrm>
            <a:off x="4191000" y="3581400"/>
            <a:ext cx="2651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6" name="Equation" r:id="rId6" imgW="6400800" imgH="6705600" progId="Equation.3">
                    <p:embed/>
                  </p:oleObj>
                </mc:Choice>
                <mc:Fallback>
                  <p:oleObj name="Equation" r:id="rId6" imgW="6400800" imgH="6705600" progId="Equation.3">
                    <p:embed/>
                    <p:pic>
                      <p:nvPicPr>
                        <p:cNvPr id="124929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3581400"/>
                          <a:ext cx="265113" cy="279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0" name="Object 2"/>
            <p:cNvGraphicFramePr>
              <a:graphicFrameLocks noChangeAspect="1"/>
            </p:cNvGraphicFramePr>
            <p:nvPr/>
          </p:nvGraphicFramePr>
          <p:xfrm>
            <a:off x="3429000" y="441960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7" name="Equation" r:id="rId8" imgW="6705600" imgH="9144000" progId="Equation.3">
                    <p:embed/>
                  </p:oleObj>
                </mc:Choice>
                <mc:Fallback>
                  <p:oleObj name="Equation" r:id="rId8" imgW="6705600" imgH="9144000" progId="Equation.3">
                    <p:embed/>
                    <p:pic>
                      <p:nvPicPr>
                        <p:cNvPr id="12493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41960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1" name="Object 3"/>
            <p:cNvGraphicFramePr>
              <a:graphicFrameLocks noChangeAspect="1"/>
            </p:cNvGraphicFramePr>
            <p:nvPr/>
          </p:nvGraphicFramePr>
          <p:xfrm>
            <a:off x="3886200" y="6172200"/>
            <a:ext cx="671513" cy="442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8" name="Equation" r:id="rId10" imgW="16154400" imgH="10668000" progId="Equation.3">
                    <p:embed/>
                  </p:oleObj>
                </mc:Choice>
                <mc:Fallback>
                  <p:oleObj name="Equation" r:id="rId10" imgW="16154400" imgH="10668000" progId="Equation.3">
                    <p:embed/>
                    <p:pic>
                      <p:nvPicPr>
                        <p:cNvPr id="12493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200" y="6172200"/>
                          <a:ext cx="671513" cy="442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2" name="Object 4"/>
            <p:cNvGraphicFramePr>
              <a:graphicFrameLocks noChangeAspect="1"/>
            </p:cNvGraphicFramePr>
            <p:nvPr/>
          </p:nvGraphicFramePr>
          <p:xfrm>
            <a:off x="6324600" y="4495800"/>
            <a:ext cx="2651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" name="Equation" r:id="rId12" imgW="6400800" imgH="6705600" progId="Equation.3">
                    <p:embed/>
                  </p:oleObj>
                </mc:Choice>
                <mc:Fallback>
                  <p:oleObj name="Equation" r:id="rId12" imgW="6400800" imgH="6705600" progId="Equation.3">
                    <p:embed/>
                    <p:pic>
                      <p:nvPicPr>
                        <p:cNvPr id="1249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4600" y="4495800"/>
                          <a:ext cx="265113" cy="279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3" name="Object 5"/>
            <p:cNvGraphicFramePr>
              <a:graphicFrameLocks noChangeAspect="1"/>
            </p:cNvGraphicFramePr>
            <p:nvPr/>
          </p:nvGraphicFramePr>
          <p:xfrm>
            <a:off x="6324600" y="289560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Equation" r:id="rId13" imgW="6705600" imgH="9144000" progId="Equation.3">
                    <p:embed/>
                  </p:oleObj>
                </mc:Choice>
                <mc:Fallback>
                  <p:oleObj name="Equation" r:id="rId13" imgW="6705600" imgH="9144000" progId="Equation.3">
                    <p:embed/>
                    <p:pic>
                      <p:nvPicPr>
                        <p:cNvPr id="1249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4600" y="289560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4" name="Object 6"/>
            <p:cNvGraphicFramePr>
              <a:graphicFrameLocks noChangeAspect="1"/>
            </p:cNvGraphicFramePr>
            <p:nvPr/>
          </p:nvGraphicFramePr>
          <p:xfrm>
            <a:off x="5181600" y="2133600"/>
            <a:ext cx="279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name="Equation" r:id="rId14" imgW="6705600" imgH="9144000" progId="Equation.3">
                    <p:embed/>
                  </p:oleObj>
                </mc:Choice>
                <mc:Fallback>
                  <p:oleObj name="Equation" r:id="rId14" imgW="6705600" imgH="9144000" progId="Equation.3">
                    <p:embed/>
                    <p:pic>
                      <p:nvPicPr>
                        <p:cNvPr id="12493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1600" y="2133600"/>
                          <a:ext cx="279400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5" name="Object 7"/>
            <p:cNvGraphicFramePr>
              <a:graphicFrameLocks noChangeAspect="1"/>
            </p:cNvGraphicFramePr>
            <p:nvPr/>
          </p:nvGraphicFramePr>
          <p:xfrm>
            <a:off x="7620000" y="1905000"/>
            <a:ext cx="2651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2" name="Equation" r:id="rId15" imgW="6400800" imgH="6705600" progId="Equation.3">
                    <p:embed/>
                  </p:oleObj>
                </mc:Choice>
                <mc:Fallback>
                  <p:oleObj name="Equation" r:id="rId15" imgW="6400800" imgH="6705600" progId="Equation.3">
                    <p:embed/>
                    <p:pic>
                      <p:nvPicPr>
                        <p:cNvPr id="12493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0" y="1905000"/>
                          <a:ext cx="265113" cy="279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6" name="Object 8"/>
            <p:cNvGraphicFramePr>
              <a:graphicFrameLocks noChangeAspect="1"/>
            </p:cNvGraphicFramePr>
            <p:nvPr/>
          </p:nvGraphicFramePr>
          <p:xfrm>
            <a:off x="3200400" y="3581400"/>
            <a:ext cx="4191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3" name="Equation" r:id="rId16" imgW="10058400" imgH="11277600" progId="Equation.3">
                    <p:embed/>
                  </p:oleObj>
                </mc:Choice>
                <mc:Fallback>
                  <p:oleObj name="Equation" r:id="rId16" imgW="10058400" imgH="11277600" progId="Equation.3">
                    <p:embed/>
                    <p:pic>
                      <p:nvPicPr>
                        <p:cNvPr id="12493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0400" y="3581400"/>
                          <a:ext cx="4191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7" name="Object 9"/>
            <p:cNvGraphicFramePr>
              <a:graphicFrameLocks noChangeAspect="1"/>
            </p:cNvGraphicFramePr>
            <p:nvPr/>
          </p:nvGraphicFramePr>
          <p:xfrm>
            <a:off x="5194300" y="3581400"/>
            <a:ext cx="392113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Equation" r:id="rId18" imgW="9448800" imgH="11277600" progId="Equation.3">
                    <p:embed/>
                  </p:oleObj>
                </mc:Choice>
                <mc:Fallback>
                  <p:oleObj name="Equation" r:id="rId18" imgW="9448800" imgH="11277600" progId="Equation.3">
                    <p:embed/>
                    <p:pic>
                      <p:nvPicPr>
                        <p:cNvPr id="12493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4300" y="3581400"/>
                          <a:ext cx="392113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8" name="Object 10"/>
            <p:cNvGraphicFramePr>
              <a:graphicFrameLocks noChangeAspect="1"/>
            </p:cNvGraphicFramePr>
            <p:nvPr/>
          </p:nvGraphicFramePr>
          <p:xfrm>
            <a:off x="7480300" y="3581400"/>
            <a:ext cx="392113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5" name="Equation" r:id="rId20" imgW="9448800" imgH="11277600" progId="Equation.3">
                    <p:embed/>
                  </p:oleObj>
                </mc:Choice>
                <mc:Fallback>
                  <p:oleObj name="Equation" r:id="rId20" imgW="9448800" imgH="11277600" progId="Equation.3">
                    <p:embed/>
                    <p:pic>
                      <p:nvPicPr>
                        <p:cNvPr id="12493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0300" y="3581400"/>
                          <a:ext cx="392113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9" name="Object 11"/>
            <p:cNvGraphicFramePr>
              <a:graphicFrameLocks noChangeAspect="1"/>
            </p:cNvGraphicFramePr>
            <p:nvPr/>
          </p:nvGraphicFramePr>
          <p:xfrm>
            <a:off x="3200400" y="5181600"/>
            <a:ext cx="4191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6" name="Equation" r:id="rId22" imgW="10058400" imgH="11277600" progId="Equation.3">
                    <p:embed/>
                  </p:oleObj>
                </mc:Choice>
                <mc:Fallback>
                  <p:oleObj name="Equation" r:id="rId22" imgW="10058400" imgH="11277600" progId="Equation.3">
                    <p:embed/>
                    <p:pic>
                      <p:nvPicPr>
                        <p:cNvPr id="12493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0400" y="5181600"/>
                          <a:ext cx="4191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Example-6: DFA for</a:t>
            </a:r>
          </a:p>
        </p:txBody>
      </p:sp>
      <p:graphicFrame>
        <p:nvGraphicFramePr>
          <p:cNvPr id="123904" name="Object 0"/>
          <p:cNvGraphicFramePr>
            <a:graphicFrameLocks noChangeAspect="1"/>
          </p:cNvGraphicFramePr>
          <p:nvPr/>
        </p:nvGraphicFramePr>
        <p:xfrm>
          <a:off x="571472" y="1785926"/>
          <a:ext cx="914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3" imgW="21945600" imgH="10668000" progId="Equation.3">
                  <p:embed/>
                </p:oleObj>
              </mc:Choice>
              <mc:Fallback>
                <p:oleObj name="Equation" r:id="rId3" imgW="21945600" imgH="10668000" progId="Equation.3">
                  <p:embed/>
                  <p:pic>
                    <p:nvPicPr>
                      <p:cNvPr id="12390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1785926"/>
                        <a:ext cx="9144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1428728" y="1571612"/>
            <a:ext cx="74295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= </a:t>
            </a:r>
            <a:r>
              <a:rPr lang="en-US" sz="4000" dirty="0">
                <a:solidFill>
                  <a:schemeClr val="tx1"/>
                </a:solidFill>
              </a:rPr>
              <a:t>{ all strings without substring       }</a:t>
            </a:r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7572396" y="1785926"/>
          <a:ext cx="698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16764000" imgH="8839200" progId="Equation.3">
                  <p:embed/>
                </p:oleObj>
              </mc:Choice>
              <mc:Fallback>
                <p:oleObj name="Equation" r:id="rId5" imgW="16764000" imgH="8839200" progId="Equation.3">
                  <p:embed/>
                  <p:pic>
                    <p:nvPicPr>
                      <p:cNvPr id="12390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96" y="1785926"/>
                        <a:ext cx="698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12954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48768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Freeform 9"/>
          <p:cNvSpPr>
            <a:spLocks/>
          </p:cNvSpPr>
          <p:nvPr/>
        </p:nvSpPr>
        <p:spPr bwMode="auto">
          <a:xfrm>
            <a:off x="7391400" y="36576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31242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51054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74676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612900" y="4876800"/>
          <a:ext cx="101600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7" imgW="2438400" imgH="4572000" progId="Equation.3">
                  <p:embed/>
                </p:oleObj>
              </mc:Choice>
              <mc:Fallback>
                <p:oleObj name="Equation" r:id="rId7" imgW="2438400" imgH="4572000" progId="Equation.3">
                  <p:embed/>
                  <p:pic>
                    <p:nvPicPr>
                      <p:cNvPr id="1239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876800"/>
                        <a:ext cx="101600" cy="188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3352800" y="4800600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9" imgW="6705600" imgH="8839200" progId="Equation.3">
                  <p:embed/>
                </p:oleObj>
              </mc:Choice>
              <mc:Fallback>
                <p:oleObj name="Equation" r:id="rId9" imgW="6705600" imgH="8839200" progId="Equation.3">
                  <p:embed/>
                  <p:pic>
                    <p:nvPicPr>
                      <p:cNvPr id="1239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800600"/>
                        <a:ext cx="2794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5181600" y="4800600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1" imgW="12496800" imgH="8839200" progId="Equation.3">
                  <p:embed/>
                </p:oleObj>
              </mc:Choice>
              <mc:Fallback>
                <p:oleObj name="Equation" r:id="rId11" imgW="12496800" imgH="8839200" progId="Equation.3">
                  <p:embed/>
                  <p:pic>
                    <p:nvPicPr>
                      <p:cNvPr id="1239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5207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7467600" y="4800600"/>
          <a:ext cx="698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3" imgW="16764000" imgH="8839200" progId="Equation.3">
                  <p:embed/>
                </p:oleObj>
              </mc:Choice>
              <mc:Fallback>
                <p:oleObj name="Equation" r:id="rId13" imgW="16764000" imgH="8839200" progId="Equation.3">
                  <p:embed/>
                  <p:pic>
                    <p:nvPicPr>
                      <p:cNvPr id="12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800600"/>
                        <a:ext cx="698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28956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668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Freeform 19"/>
          <p:cNvSpPr>
            <a:spLocks/>
          </p:cNvSpPr>
          <p:nvPr/>
        </p:nvSpPr>
        <p:spPr bwMode="auto">
          <a:xfrm>
            <a:off x="1143000" y="34290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Freeform 20"/>
          <p:cNvSpPr>
            <a:spLocks/>
          </p:cNvSpPr>
          <p:nvPr/>
        </p:nvSpPr>
        <p:spPr bwMode="auto">
          <a:xfrm>
            <a:off x="4953000" y="34290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5" name="Freeform 21"/>
          <p:cNvSpPr>
            <a:spLocks/>
          </p:cNvSpPr>
          <p:nvPr/>
        </p:nvSpPr>
        <p:spPr bwMode="auto">
          <a:xfrm>
            <a:off x="2133600" y="5334000"/>
            <a:ext cx="8382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192"/>
              </a:cxn>
              <a:cxn ang="0">
                <a:pos x="528" y="0"/>
              </a:cxn>
            </a:cxnLst>
            <a:rect l="0" t="0" r="r" b="b"/>
            <a:pathLst>
              <a:path w="528" h="192">
                <a:moveTo>
                  <a:pt x="0" y="0"/>
                </a:moveTo>
                <a:cubicBezTo>
                  <a:pt x="76" y="96"/>
                  <a:pt x="152" y="192"/>
                  <a:pt x="240" y="192"/>
                </a:cubicBezTo>
                <a:cubicBezTo>
                  <a:pt x="328" y="192"/>
                  <a:pt x="428" y="96"/>
                  <a:pt x="528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6" name="Freeform 22"/>
          <p:cNvSpPr>
            <a:spLocks/>
          </p:cNvSpPr>
          <p:nvPr/>
        </p:nvSpPr>
        <p:spPr bwMode="auto">
          <a:xfrm>
            <a:off x="2133600" y="4330700"/>
            <a:ext cx="838200" cy="393700"/>
          </a:xfrm>
          <a:custGeom>
            <a:avLst/>
            <a:gdLst/>
            <a:ahLst/>
            <a:cxnLst>
              <a:cxn ang="0">
                <a:pos x="528" y="248"/>
              </a:cxn>
              <a:cxn ang="0">
                <a:pos x="288" y="8"/>
              </a:cxn>
              <a:cxn ang="0">
                <a:pos x="0" y="200"/>
              </a:cxn>
            </a:cxnLst>
            <a:rect l="0" t="0" r="r" b="b"/>
            <a:pathLst>
              <a:path w="528" h="248">
                <a:moveTo>
                  <a:pt x="528" y="248"/>
                </a:moveTo>
                <a:cubicBezTo>
                  <a:pt x="452" y="132"/>
                  <a:pt x="376" y="16"/>
                  <a:pt x="288" y="8"/>
                </a:cubicBezTo>
                <a:cubicBezTo>
                  <a:pt x="200" y="0"/>
                  <a:pt x="100" y="100"/>
                  <a:pt x="0" y="20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Line 23"/>
          <p:cNvSpPr>
            <a:spLocks noChangeShapeType="1"/>
          </p:cNvSpPr>
          <p:nvPr/>
        </p:nvSpPr>
        <p:spPr bwMode="auto">
          <a:xfrm>
            <a:off x="4038600" y="5029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>
            <a:off x="6019800" y="5029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1447800" y="3048000"/>
          <a:ext cx="1762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4" imgW="4267200" imgH="8534400" progId="Equation.3">
                  <p:embed/>
                </p:oleObj>
              </mc:Choice>
              <mc:Fallback>
                <p:oleObj name="Equation" r:id="rId14" imgW="4267200" imgH="8534400" progId="Equation.3">
                  <p:embed/>
                  <p:pic>
                    <p:nvPicPr>
                      <p:cNvPr id="12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176213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1" name="Object 7"/>
          <p:cNvGraphicFramePr>
            <a:graphicFrameLocks noChangeAspect="1"/>
          </p:cNvGraphicFramePr>
          <p:nvPr/>
        </p:nvGraphicFramePr>
        <p:xfrm>
          <a:off x="2362200" y="5715000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6" imgW="6705600" imgH="8839200" progId="Equation.3">
                  <p:embed/>
                </p:oleObj>
              </mc:Choice>
              <mc:Fallback>
                <p:oleObj name="Equation" r:id="rId16" imgW="6705600" imgH="8839200" progId="Equation.3">
                  <p:embed/>
                  <p:pic>
                    <p:nvPicPr>
                      <p:cNvPr id="123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715000"/>
                        <a:ext cx="2794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2" name="Object 8"/>
          <p:cNvGraphicFramePr>
            <a:graphicFrameLocks noChangeAspect="1"/>
          </p:cNvGraphicFramePr>
          <p:nvPr/>
        </p:nvGraphicFramePr>
        <p:xfrm>
          <a:off x="2438400" y="3886200"/>
          <a:ext cx="1762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17" imgW="4267200" imgH="8534400" progId="Equation.3">
                  <p:embed/>
                </p:oleObj>
              </mc:Choice>
              <mc:Fallback>
                <p:oleObj name="Equation" r:id="rId17" imgW="4267200" imgH="8534400" progId="Equation.3">
                  <p:embed/>
                  <p:pic>
                    <p:nvPicPr>
                      <p:cNvPr id="12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886200"/>
                        <a:ext cx="176213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3" name="Object 9"/>
          <p:cNvGraphicFramePr>
            <a:graphicFrameLocks noChangeAspect="1"/>
          </p:cNvGraphicFramePr>
          <p:nvPr/>
        </p:nvGraphicFramePr>
        <p:xfrm>
          <a:off x="6705600" y="4572000"/>
          <a:ext cx="1762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18" imgW="4267200" imgH="8534400" progId="Equation.3">
                  <p:embed/>
                </p:oleObj>
              </mc:Choice>
              <mc:Fallback>
                <p:oleObj name="Equation" r:id="rId18" imgW="4267200" imgH="8534400" progId="Equation.3">
                  <p:embed/>
                  <p:pic>
                    <p:nvPicPr>
                      <p:cNvPr id="1239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572000"/>
                        <a:ext cx="176213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4" name="Object 10"/>
          <p:cNvGraphicFramePr>
            <a:graphicFrameLocks noChangeAspect="1"/>
          </p:cNvGraphicFramePr>
          <p:nvPr/>
        </p:nvGraphicFramePr>
        <p:xfrm>
          <a:off x="4267200" y="4572000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19" imgW="6705600" imgH="8839200" progId="Equation.3">
                  <p:embed/>
                </p:oleObj>
              </mc:Choice>
              <mc:Fallback>
                <p:oleObj name="Equation" r:id="rId19" imgW="6705600" imgH="8839200" progId="Equation.3">
                  <p:embed/>
                  <p:pic>
                    <p:nvPicPr>
                      <p:cNvPr id="12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572000"/>
                        <a:ext cx="2794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5" name="Object 11"/>
          <p:cNvGraphicFramePr>
            <a:graphicFrameLocks noChangeAspect="1"/>
          </p:cNvGraphicFramePr>
          <p:nvPr/>
        </p:nvGraphicFramePr>
        <p:xfrm>
          <a:off x="5181600" y="3048000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20" imgW="6705600" imgH="8839200" progId="Equation.3">
                  <p:embed/>
                </p:oleObj>
              </mc:Choice>
              <mc:Fallback>
                <p:oleObj name="Equation" r:id="rId20" imgW="6705600" imgH="8839200" progId="Equation.3">
                  <p:embed/>
                  <p:pic>
                    <p:nvPicPr>
                      <p:cNvPr id="1239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048000"/>
                        <a:ext cx="2794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6" name="Object 12"/>
          <p:cNvGraphicFramePr>
            <a:graphicFrameLocks noChangeAspect="1"/>
          </p:cNvGraphicFramePr>
          <p:nvPr/>
        </p:nvGraphicFramePr>
        <p:xfrm>
          <a:off x="7543800" y="3200400"/>
          <a:ext cx="5207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21" imgW="12496800" imgH="10363200" progId="Equation.3">
                  <p:embed/>
                </p:oleObj>
              </mc:Choice>
              <mc:Fallback>
                <p:oleObj name="Equation" r:id="rId21" imgW="12496800" imgH="10363200" progId="Equation.3">
                  <p:embed/>
                  <p:pic>
                    <p:nvPicPr>
                      <p:cNvPr id="1239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200400"/>
                        <a:ext cx="52070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16" name="Line 32"/>
          <p:cNvSpPr>
            <a:spLocks noChangeShapeType="1"/>
          </p:cNvSpPr>
          <p:nvPr/>
        </p:nvSpPr>
        <p:spPr bwMode="auto">
          <a:xfrm>
            <a:off x="381000" y="5029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5992"/>
            <a:ext cx="9144000" cy="18573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00B0F0"/>
                </a:solidFill>
              </a:rPr>
              <a:t>Ex-7:</a:t>
            </a:r>
            <a:r>
              <a:rPr lang="en-US" sz="4100" dirty="0">
                <a:solidFill>
                  <a:srgbClr val="C00000"/>
                </a:solidFill>
              </a:rPr>
              <a:t>Design a DFA for language: L = {w | w is a binary string that contains 01 as a substring}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84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b="1" kern="0" dirty="0">
                <a:solidFill>
                  <a:srgbClr val="CEB966">
                    <a:lumMod val="75000"/>
                  </a:srgbClr>
                </a:solidFill>
              </a:rPr>
              <a:t>Why do we need abstract models?</a:t>
            </a:r>
            <a:br>
              <a:rPr lang="en-US" b="1" kern="0" dirty="0">
                <a:solidFill>
                  <a:srgbClr val="CEB966">
                    <a:lumMod val="75000"/>
                  </a:srgb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8163" indent="-538163">
              <a:spcAft>
                <a:spcPts val="4200"/>
              </a:spcAft>
              <a:buClr>
                <a:srgbClr val="69676D">
                  <a:lumMod val="75000"/>
                </a:srgbClr>
              </a:buClr>
              <a:buFont typeface="Muli Light"/>
              <a:buChar char="₪"/>
            </a:pPr>
            <a:r>
              <a:rPr lang="en-IN" sz="3200" dirty="0">
                <a:solidFill>
                  <a:prstClr val="black"/>
                </a:solidFill>
              </a:rPr>
              <a:t>Abstract model is </a:t>
            </a:r>
            <a:r>
              <a:rPr lang="en-IN" sz="3200" b="1" dirty="0">
                <a:solidFill>
                  <a:srgbClr val="3333CC"/>
                </a:solidFill>
              </a:rPr>
              <a:t>free from “Programming Language” </a:t>
            </a:r>
          </a:p>
          <a:p>
            <a:pPr marL="538163" indent="-538163" algn="just">
              <a:spcAft>
                <a:spcPts val="4200"/>
              </a:spcAft>
              <a:buClr>
                <a:srgbClr val="69676D">
                  <a:lumMod val="75000"/>
                </a:srgbClr>
              </a:buClr>
              <a:buFont typeface="Muli Light"/>
              <a:buChar char="₪"/>
            </a:pPr>
            <a:r>
              <a:rPr lang="en-IN" sz="3200" dirty="0">
                <a:solidFill>
                  <a:prstClr val="black"/>
                </a:solidFill>
              </a:rPr>
              <a:t>It’s </a:t>
            </a:r>
            <a:r>
              <a:rPr lang="en-IN" sz="3200" b="1" dirty="0">
                <a:solidFill>
                  <a:srgbClr val="3333CC"/>
                </a:solidFill>
              </a:rPr>
              <a:t>easy </a:t>
            </a:r>
            <a:r>
              <a:rPr lang="en-US" sz="3200" b="1" dirty="0">
                <a:solidFill>
                  <a:srgbClr val="3333CC"/>
                </a:solidFill>
              </a:rPr>
              <a:t>to manipulate </a:t>
            </a:r>
            <a:r>
              <a:rPr lang="en-US" sz="3200" dirty="0">
                <a:solidFill>
                  <a:prstClr val="black"/>
                </a:solidFill>
              </a:rPr>
              <a:t>these theoretical machines </a:t>
            </a:r>
            <a:r>
              <a:rPr lang="en-US" sz="3200" b="1" dirty="0">
                <a:solidFill>
                  <a:srgbClr val="3333CC"/>
                </a:solidFill>
              </a:rPr>
              <a:t>mathematically</a:t>
            </a:r>
            <a:r>
              <a:rPr lang="en-US" sz="3200" dirty="0">
                <a:solidFill>
                  <a:prstClr val="black"/>
                </a:solidFill>
              </a:rPr>
              <a:t> to prove things about their capabilities.</a:t>
            </a:r>
            <a:endParaRPr lang="en-IN" sz="32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B0F0"/>
                </a:solidFill>
              </a:rPr>
              <a:t>DFA for strings containing 01</a:t>
            </a:r>
          </a:p>
        </p:txBody>
      </p:sp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990600" y="373380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362200" y="3697288"/>
            <a:ext cx="990600" cy="646112"/>
            <a:chOff x="2016" y="2329"/>
            <a:chExt cx="624" cy="407"/>
          </a:xfrm>
        </p:grpSpPr>
        <p:sp>
          <p:nvSpPr>
            <p:cNvPr id="10298" name="Line 8"/>
            <p:cNvSpPr>
              <a:spLocks noChangeShapeType="1"/>
            </p:cNvSpPr>
            <p:nvPr/>
          </p:nvSpPr>
          <p:spPr bwMode="auto">
            <a:xfrm>
              <a:off x="2016" y="259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9" name="Oval 9"/>
            <p:cNvSpPr>
              <a:spLocks noChangeArrowheads="1"/>
            </p:cNvSpPr>
            <p:nvPr/>
          </p:nvSpPr>
          <p:spPr bwMode="auto">
            <a:xfrm>
              <a:off x="2352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1</a:t>
              </a:r>
            </a:p>
          </p:txBody>
        </p:sp>
        <p:sp>
          <p:nvSpPr>
            <p:cNvPr id="10300" name="Text Box 10"/>
            <p:cNvSpPr txBox="1">
              <a:spLocks noChangeArrowheads="1"/>
            </p:cNvSpPr>
            <p:nvPr/>
          </p:nvSpPr>
          <p:spPr bwMode="auto">
            <a:xfrm>
              <a:off x="2054" y="2329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879600" y="3163888"/>
            <a:ext cx="439738" cy="722312"/>
            <a:chOff x="1712" y="1993"/>
            <a:chExt cx="277" cy="455"/>
          </a:xfrm>
        </p:grpSpPr>
        <p:sp>
          <p:nvSpPr>
            <p:cNvPr id="10296" name="Freeform 17"/>
            <p:cNvSpPr>
              <a:spLocks/>
            </p:cNvSpPr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7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3876675" y="3124200"/>
            <a:ext cx="693738" cy="722313"/>
            <a:chOff x="2970" y="1968"/>
            <a:chExt cx="437" cy="455"/>
          </a:xfrm>
        </p:grpSpPr>
        <p:sp>
          <p:nvSpPr>
            <p:cNvPr id="10294" name="Freeform 19"/>
            <p:cNvSpPr>
              <a:spLocks/>
            </p:cNvSpPr>
            <p:nvPr/>
          </p:nvSpPr>
          <p:spPr bwMode="auto">
            <a:xfrm>
              <a:off x="2970" y="2223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5" name="Text Box 20"/>
            <p:cNvSpPr txBox="1">
              <a:spLocks noChangeArrowheads="1"/>
            </p:cNvSpPr>
            <p:nvPr/>
          </p:nvSpPr>
          <p:spPr bwMode="auto">
            <a:xfrm>
              <a:off x="3024" y="1968"/>
              <a:ext cx="3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0,1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2886075" y="3200400"/>
            <a:ext cx="439738" cy="722313"/>
            <a:chOff x="2346" y="2016"/>
            <a:chExt cx="277" cy="455"/>
          </a:xfrm>
        </p:grpSpPr>
        <p:sp>
          <p:nvSpPr>
            <p:cNvPr id="10292" name="Freeform 21"/>
            <p:cNvSpPr>
              <a:spLocks/>
            </p:cNvSpPr>
            <p:nvPr/>
          </p:nvSpPr>
          <p:spPr bwMode="auto">
            <a:xfrm>
              <a:off x="2346" y="2271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3" name="Text Box 22"/>
            <p:cNvSpPr txBox="1">
              <a:spLocks noChangeArrowheads="1"/>
            </p:cNvSpPr>
            <p:nvPr/>
          </p:nvSpPr>
          <p:spPr bwMode="auto">
            <a:xfrm>
              <a:off x="2400" y="201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3352800" y="3657600"/>
            <a:ext cx="990600" cy="685800"/>
            <a:chOff x="2640" y="2304"/>
            <a:chExt cx="624" cy="432"/>
          </a:xfrm>
        </p:grpSpPr>
        <p:sp>
          <p:nvSpPr>
            <p:cNvPr id="10289" name="Text Box 12"/>
            <p:cNvSpPr txBox="1">
              <a:spLocks noChangeArrowheads="1"/>
            </p:cNvSpPr>
            <p:nvPr/>
          </p:nvSpPr>
          <p:spPr bwMode="auto">
            <a:xfrm>
              <a:off x="2688" y="230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0290" name="Oval 13"/>
            <p:cNvSpPr>
              <a:spLocks noChangeArrowheads="1"/>
            </p:cNvSpPr>
            <p:nvPr/>
          </p:nvSpPr>
          <p:spPr bwMode="auto">
            <a:xfrm>
              <a:off x="2976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2</a:t>
              </a:r>
            </a:p>
          </p:txBody>
        </p:sp>
        <p:sp>
          <p:nvSpPr>
            <p:cNvPr id="10291" name="Line 24"/>
            <p:cNvSpPr>
              <a:spLocks noChangeShapeType="1"/>
            </p:cNvSpPr>
            <p:nvPr/>
          </p:nvSpPr>
          <p:spPr bwMode="auto">
            <a:xfrm>
              <a:off x="2640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3717932" y="3810001"/>
            <a:ext cx="1538291" cy="1327151"/>
            <a:chOff x="2342" y="2400"/>
            <a:chExt cx="969" cy="836"/>
          </a:xfrm>
        </p:grpSpPr>
        <p:sp>
          <p:nvSpPr>
            <p:cNvPr id="10287" name="Oval 23"/>
            <p:cNvSpPr>
              <a:spLocks noChangeArrowheads="1"/>
            </p:cNvSpPr>
            <p:nvPr/>
          </p:nvSpPr>
          <p:spPr bwMode="auto">
            <a:xfrm>
              <a:off x="2400" y="2400"/>
              <a:ext cx="384" cy="384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8" name="Text Box 31"/>
            <p:cNvSpPr txBox="1">
              <a:spLocks noChangeArrowheads="1"/>
            </p:cNvSpPr>
            <p:nvPr/>
          </p:nvSpPr>
          <p:spPr bwMode="auto">
            <a:xfrm>
              <a:off x="2342" y="2713"/>
              <a:ext cx="969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Accepting</a:t>
              </a:r>
            </a:p>
            <a:p>
              <a:r>
                <a:rPr lang="en-US" dirty="0"/>
                <a:t>state</a:t>
              </a:r>
            </a:p>
          </p:txBody>
        </p:sp>
      </p:grpSp>
      <p:sp>
        <p:nvSpPr>
          <p:cNvPr id="86132" name="Text Box 116"/>
          <p:cNvSpPr txBox="1">
            <a:spLocks noChangeArrowheads="1"/>
          </p:cNvSpPr>
          <p:nvPr/>
        </p:nvSpPr>
        <p:spPr bwMode="auto">
          <a:xfrm>
            <a:off x="609600" y="5562600"/>
            <a:ext cx="3521075" cy="7016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>
                <a:solidFill>
                  <a:schemeClr val="tx2"/>
                </a:solidFill>
              </a:rPr>
              <a:t> What if the language allows </a:t>
            </a:r>
            <a:br>
              <a:rPr lang="en-US" sz="2000">
                <a:solidFill>
                  <a:schemeClr val="tx2"/>
                </a:solidFill>
              </a:rPr>
            </a:br>
            <a:r>
              <a:rPr lang="en-US" sz="2000">
                <a:solidFill>
                  <a:schemeClr val="tx2"/>
                </a:solidFill>
              </a:rPr>
              <a:t>  empty strings?</a:t>
            </a:r>
          </a:p>
        </p:txBody>
      </p: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4572000" y="2667000"/>
            <a:ext cx="3733800" cy="3657600"/>
            <a:chOff x="2880" y="1680"/>
            <a:chExt cx="2352" cy="2304"/>
          </a:xfrm>
        </p:grpSpPr>
        <p:sp>
          <p:nvSpPr>
            <p:cNvPr id="10255" name="Line 33"/>
            <p:cNvSpPr>
              <a:spLocks noChangeShapeType="1"/>
            </p:cNvSpPr>
            <p:nvPr/>
          </p:nvSpPr>
          <p:spPr bwMode="auto">
            <a:xfrm>
              <a:off x="2880" y="1728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Text Box 34"/>
            <p:cNvSpPr txBox="1">
              <a:spLocks noChangeArrowheads="1"/>
            </p:cNvSpPr>
            <p:nvPr/>
          </p:nvSpPr>
          <p:spPr bwMode="auto">
            <a:xfrm>
              <a:off x="3216" y="1680"/>
              <a:ext cx="2016" cy="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/>
                <a:t> </a:t>
              </a:r>
              <a:r>
                <a:rPr lang="en-US" sz="1800"/>
                <a:t>Q = {q</a:t>
              </a:r>
              <a:r>
                <a:rPr lang="en-US" sz="1800" baseline="-25000"/>
                <a:t>0</a:t>
              </a:r>
              <a:r>
                <a:rPr lang="en-US" sz="1800"/>
                <a:t>,q</a:t>
              </a:r>
              <a:r>
                <a:rPr lang="en-US" sz="1800" baseline="-25000"/>
                <a:t>1</a:t>
              </a:r>
              <a:r>
                <a:rPr lang="en-US" sz="1800"/>
                <a:t>,q</a:t>
              </a:r>
              <a:r>
                <a:rPr lang="en-US" sz="1800" baseline="-25000"/>
                <a:t>2</a:t>
              </a:r>
              <a:r>
                <a:rPr lang="en-US" sz="1800"/>
                <a:t>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∑ = {0,1}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start state = q</a:t>
              </a:r>
              <a:r>
                <a:rPr lang="en-US" sz="1800" baseline="-25000"/>
                <a:t>0</a:t>
              </a:r>
              <a:r>
                <a:rPr lang="en-US" sz="1800"/>
                <a:t> 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F = {q</a:t>
              </a:r>
              <a:r>
                <a:rPr lang="en-US" sz="1800" baseline="-25000"/>
                <a:t>2</a:t>
              </a:r>
              <a:r>
                <a:rPr lang="en-US" sz="1800"/>
                <a:t>} </a:t>
              </a:r>
              <a:endParaRPr lang="el-GR" sz="1800">
                <a:cs typeface="Arial" charset="0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Transition table</a:t>
              </a:r>
            </a:p>
          </p:txBody>
        </p:sp>
        <p:pic>
          <p:nvPicPr>
            <p:cNvPr id="10257" name="Picture 38" descr="delt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64" y="3120"/>
              <a:ext cx="21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8" name="Rectangle 51"/>
            <p:cNvSpPr>
              <a:spLocks noChangeArrowheads="1"/>
            </p:cNvSpPr>
            <p:nvPr/>
          </p:nvSpPr>
          <p:spPr bwMode="auto">
            <a:xfrm>
              <a:off x="4464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59" name="Rectangle 50"/>
            <p:cNvSpPr>
              <a:spLocks noChangeArrowheads="1"/>
            </p:cNvSpPr>
            <p:nvPr/>
          </p:nvSpPr>
          <p:spPr bwMode="auto">
            <a:xfrm>
              <a:off x="3840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60" name="Rectangle 49"/>
            <p:cNvSpPr>
              <a:spLocks noChangeArrowheads="1"/>
            </p:cNvSpPr>
            <p:nvPr/>
          </p:nvSpPr>
          <p:spPr bwMode="auto">
            <a:xfrm>
              <a:off x="3216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*q</a:t>
              </a:r>
              <a:r>
                <a:rPr lang="en-US" sz="1600" b="1" baseline="-25000">
                  <a:solidFill>
                    <a:schemeClr val="hlink"/>
                  </a:solidFill>
                </a:rPr>
                <a:t>2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0261" name="Rectangle 48"/>
            <p:cNvSpPr>
              <a:spLocks noChangeArrowheads="1"/>
            </p:cNvSpPr>
            <p:nvPr/>
          </p:nvSpPr>
          <p:spPr bwMode="auto">
            <a:xfrm>
              <a:off x="4464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62" name="Rectangle 47"/>
            <p:cNvSpPr>
              <a:spLocks noChangeArrowheads="1"/>
            </p:cNvSpPr>
            <p:nvPr/>
          </p:nvSpPr>
          <p:spPr bwMode="auto">
            <a:xfrm>
              <a:off x="3840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1</a:t>
              </a:r>
            </a:p>
          </p:txBody>
        </p:sp>
        <p:sp>
          <p:nvSpPr>
            <p:cNvPr id="10263" name="Rectangle 46"/>
            <p:cNvSpPr>
              <a:spLocks noChangeArrowheads="1"/>
            </p:cNvSpPr>
            <p:nvPr/>
          </p:nvSpPr>
          <p:spPr bwMode="auto">
            <a:xfrm>
              <a:off x="3216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1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0264" name="Rectangle 45"/>
            <p:cNvSpPr>
              <a:spLocks noChangeArrowheads="1"/>
            </p:cNvSpPr>
            <p:nvPr/>
          </p:nvSpPr>
          <p:spPr bwMode="auto">
            <a:xfrm>
              <a:off x="4464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10265" name="Rectangle 44"/>
            <p:cNvSpPr>
              <a:spLocks noChangeArrowheads="1"/>
            </p:cNvSpPr>
            <p:nvPr/>
          </p:nvSpPr>
          <p:spPr bwMode="auto">
            <a:xfrm>
              <a:off x="3840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1</a:t>
              </a:r>
              <a:endParaRPr lang="en-US" sz="1600"/>
            </a:p>
          </p:txBody>
        </p:sp>
        <p:sp>
          <p:nvSpPr>
            <p:cNvPr id="10266" name="Rectangle 43"/>
            <p:cNvSpPr>
              <a:spLocks noChangeArrowheads="1"/>
            </p:cNvSpPr>
            <p:nvPr/>
          </p:nvSpPr>
          <p:spPr bwMode="auto">
            <a:xfrm>
              <a:off x="3216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0267" name="Rectangle 42"/>
            <p:cNvSpPr>
              <a:spLocks noChangeArrowheads="1"/>
            </p:cNvSpPr>
            <p:nvPr/>
          </p:nvSpPr>
          <p:spPr bwMode="auto">
            <a:xfrm>
              <a:off x="4464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1</a:t>
              </a:r>
            </a:p>
          </p:txBody>
        </p:sp>
        <p:sp>
          <p:nvSpPr>
            <p:cNvPr id="10268" name="Rectangle 41"/>
            <p:cNvSpPr>
              <a:spLocks noChangeArrowheads="1"/>
            </p:cNvSpPr>
            <p:nvPr/>
          </p:nvSpPr>
          <p:spPr bwMode="auto">
            <a:xfrm>
              <a:off x="3840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0269" name="Rectangle 40"/>
            <p:cNvSpPr>
              <a:spLocks noChangeArrowheads="1"/>
            </p:cNvSpPr>
            <p:nvPr/>
          </p:nvSpPr>
          <p:spPr bwMode="auto">
            <a:xfrm>
              <a:off x="3216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endParaRPr lang="en-US" sz="1600"/>
            </a:p>
          </p:txBody>
        </p:sp>
        <p:sp>
          <p:nvSpPr>
            <p:cNvPr id="10270" name="Line 52"/>
            <p:cNvSpPr>
              <a:spLocks noChangeShapeType="1"/>
            </p:cNvSpPr>
            <p:nvPr/>
          </p:nvSpPr>
          <p:spPr bwMode="auto">
            <a:xfrm>
              <a:off x="3216" y="3140"/>
              <a:ext cx="624" cy="0"/>
            </a:xfrm>
            <a:prstGeom prst="line">
              <a:avLst/>
            </a:prstGeom>
            <a:noFill/>
            <a:ln w="12700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Line 54"/>
            <p:cNvSpPr>
              <a:spLocks noChangeShapeType="1"/>
            </p:cNvSpPr>
            <p:nvPr/>
          </p:nvSpPr>
          <p:spPr bwMode="auto">
            <a:xfrm>
              <a:off x="3216" y="356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Line 55"/>
            <p:cNvSpPr>
              <a:spLocks noChangeShapeType="1"/>
            </p:cNvSpPr>
            <p:nvPr/>
          </p:nvSpPr>
          <p:spPr bwMode="auto">
            <a:xfrm>
              <a:off x="3216" y="37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Line 56"/>
            <p:cNvSpPr>
              <a:spLocks noChangeShapeType="1"/>
            </p:cNvSpPr>
            <p:nvPr/>
          </p:nvSpPr>
          <p:spPr bwMode="auto">
            <a:xfrm>
              <a:off x="3216" y="3984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Line 57"/>
            <p:cNvSpPr>
              <a:spLocks noChangeShapeType="1"/>
            </p:cNvSpPr>
            <p:nvPr/>
          </p:nvSpPr>
          <p:spPr bwMode="auto">
            <a:xfrm>
              <a:off x="3216" y="3140"/>
              <a:ext cx="0" cy="211"/>
            </a:xfrm>
            <a:prstGeom prst="line">
              <a:avLst/>
            </a:prstGeom>
            <a:noFill/>
            <a:ln w="12700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59"/>
            <p:cNvSpPr>
              <a:spLocks noChangeShapeType="1"/>
            </p:cNvSpPr>
            <p:nvPr/>
          </p:nvSpPr>
          <p:spPr bwMode="auto">
            <a:xfrm>
              <a:off x="4464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60"/>
            <p:cNvSpPr>
              <a:spLocks noChangeShapeType="1"/>
            </p:cNvSpPr>
            <p:nvPr/>
          </p:nvSpPr>
          <p:spPr bwMode="auto">
            <a:xfrm>
              <a:off x="5088" y="3140"/>
              <a:ext cx="0" cy="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73"/>
            <p:cNvSpPr>
              <a:spLocks noChangeShapeType="1"/>
            </p:cNvSpPr>
            <p:nvPr/>
          </p:nvSpPr>
          <p:spPr bwMode="auto">
            <a:xfrm>
              <a:off x="3840" y="3140"/>
              <a:ext cx="624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74"/>
            <p:cNvSpPr>
              <a:spLocks noChangeShapeType="1"/>
            </p:cNvSpPr>
            <p:nvPr/>
          </p:nvSpPr>
          <p:spPr bwMode="auto">
            <a:xfrm>
              <a:off x="3216" y="3351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58"/>
            <p:cNvSpPr>
              <a:spLocks noChangeShapeType="1"/>
            </p:cNvSpPr>
            <p:nvPr/>
          </p:nvSpPr>
          <p:spPr bwMode="auto">
            <a:xfrm>
              <a:off x="3840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53"/>
            <p:cNvSpPr>
              <a:spLocks noChangeShapeType="1"/>
            </p:cNvSpPr>
            <p:nvPr/>
          </p:nvSpPr>
          <p:spPr bwMode="auto">
            <a:xfrm>
              <a:off x="3216" y="335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Line 78"/>
            <p:cNvSpPr>
              <a:spLocks noChangeShapeType="1"/>
            </p:cNvSpPr>
            <p:nvPr/>
          </p:nvSpPr>
          <p:spPr bwMode="auto">
            <a:xfrm>
              <a:off x="4464" y="3140"/>
              <a:ext cx="624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Line 81"/>
            <p:cNvSpPr>
              <a:spLocks noChangeShapeType="1"/>
            </p:cNvSpPr>
            <p:nvPr/>
          </p:nvSpPr>
          <p:spPr bwMode="auto">
            <a:xfrm>
              <a:off x="3216" y="3562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91"/>
            <p:cNvSpPr>
              <a:spLocks noChangeShapeType="1"/>
            </p:cNvSpPr>
            <p:nvPr/>
          </p:nvSpPr>
          <p:spPr bwMode="auto">
            <a:xfrm>
              <a:off x="3216" y="3773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Text Box 112"/>
            <p:cNvSpPr txBox="1">
              <a:spLocks noChangeArrowheads="1"/>
            </p:cNvSpPr>
            <p:nvPr/>
          </p:nvSpPr>
          <p:spPr bwMode="auto">
            <a:xfrm rot="-5400000">
              <a:off x="2803" y="3618"/>
              <a:ext cx="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states</a:t>
              </a:r>
            </a:p>
          </p:txBody>
        </p:sp>
        <p:sp>
          <p:nvSpPr>
            <p:cNvPr id="10285" name="Text Box 113"/>
            <p:cNvSpPr txBox="1">
              <a:spLocks noChangeArrowheads="1"/>
            </p:cNvSpPr>
            <p:nvPr/>
          </p:nvSpPr>
          <p:spPr bwMode="auto">
            <a:xfrm>
              <a:off x="4054" y="2926"/>
              <a:ext cx="6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symbols</a:t>
              </a:r>
            </a:p>
          </p:txBody>
        </p:sp>
        <p:sp>
          <p:nvSpPr>
            <p:cNvPr id="10286" name="Line 120"/>
            <p:cNvSpPr>
              <a:spLocks noChangeShapeType="1"/>
            </p:cNvSpPr>
            <p:nvPr/>
          </p:nvSpPr>
          <p:spPr bwMode="auto">
            <a:xfrm>
              <a:off x="2976" y="3456"/>
              <a:ext cx="28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75773"/>
            <a:ext cx="7797856" cy="1546248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rgbClr val="C00000"/>
                </a:solidFill>
              </a:rPr>
              <a:t>Construction of a DFA accepting set of string over {a, b} where each string containing ‘</a:t>
            </a:r>
            <a:r>
              <a:rPr lang="en-US" sz="3800" dirty="0" err="1">
                <a:solidFill>
                  <a:srgbClr val="C00000"/>
                </a:solidFill>
              </a:rPr>
              <a:t>ab</a:t>
            </a:r>
            <a:r>
              <a:rPr lang="en-US" sz="3800" dirty="0">
                <a:solidFill>
                  <a:srgbClr val="C00000"/>
                </a:solidFill>
              </a:rPr>
              <a:t>’ as the substring.</a:t>
            </a:r>
          </a:p>
        </p:txBody>
      </p:sp>
      <p:pic>
        <p:nvPicPr>
          <p:cNvPr id="46082" name="Picture 2" descr="https://media.geeksforgeeks.org/wp-content/uploads/3-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928934"/>
            <a:ext cx="7000924" cy="2000264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0"/>
            <a:ext cx="7093452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Example:</a:t>
            </a:r>
            <a:r>
              <a:rPr lang="en-US" sz="3100" dirty="0">
                <a:solidFill>
                  <a:srgbClr val="C00000"/>
                </a:solidFill>
              </a:rPr>
              <a:t> </a:t>
            </a:r>
            <a:r>
              <a:rPr lang="en-US" sz="3400" dirty="0">
                <a:solidFill>
                  <a:srgbClr val="C00000"/>
                </a:solidFill>
              </a:rPr>
              <a:t>The set of all strings with three consecutive 0's (not necessarily at the end).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 t="3774" r="47061" b="9434"/>
          <a:stretch>
            <a:fillRect/>
          </a:stretch>
        </p:blipFill>
        <p:spPr bwMode="auto">
          <a:xfrm>
            <a:off x="1214414" y="1285860"/>
            <a:ext cx="628654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214414" y="2714620"/>
            <a:ext cx="57150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643570" y="4857760"/>
            <a:ext cx="857256" cy="78581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884368" cy="1928802"/>
          </a:xfrm>
        </p:spPr>
        <p:txBody>
          <a:bodyPr>
            <a:noAutofit/>
          </a:bodyPr>
          <a:lstStyle/>
          <a:p>
            <a:r>
              <a:rPr lang="en-US" sz="3100" b="1" dirty="0">
                <a:solidFill>
                  <a:srgbClr val="C00000"/>
                </a:solidFill>
              </a:rPr>
              <a:t>Construct DFA’s accepting the following languages over the alphabet {0, 1}. </a:t>
            </a:r>
            <a:br>
              <a:rPr lang="en-US" sz="3100" b="1" dirty="0"/>
            </a:br>
            <a:br>
              <a:rPr lang="en-US" sz="3100" b="1" dirty="0"/>
            </a:br>
            <a:r>
              <a:rPr lang="en-US" sz="3100" b="1" dirty="0">
                <a:solidFill>
                  <a:srgbClr val="C00000"/>
                </a:solidFill>
              </a:rPr>
              <a:t>1.  The set of all strings ending in 00. </a:t>
            </a:r>
            <a:endParaRPr lang="en-US" sz="3100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85992"/>
            <a:ext cx="6942163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873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C00000"/>
                </a:solidFill>
              </a:rPr>
              <a:t>					OR</a:t>
            </a:r>
            <a:br>
              <a:rPr lang="en-US" sz="3100" dirty="0"/>
            </a:br>
            <a:r>
              <a:rPr lang="en-US" sz="3100" b="1" dirty="0">
                <a:solidFill>
                  <a:srgbClr val="C00000"/>
                </a:solidFill>
              </a:rPr>
              <a:t>The set of all strings ending in 00. 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52575"/>
            <a:ext cx="6572296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14290"/>
            <a:ext cx="7793037" cy="1143000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rgbClr val="C00000"/>
                </a:solidFill>
              </a:rPr>
              <a:t>2. The set of all strings with two consecutive 0’s (not necessarily at the end). </a:t>
            </a:r>
            <a:br>
              <a:rPr lang="en-US" sz="3100" dirty="0">
                <a:solidFill>
                  <a:srgbClr val="C00000"/>
                </a:solidFill>
              </a:rPr>
            </a:br>
            <a:endParaRPr lang="en-US" sz="3100" dirty="0">
              <a:solidFill>
                <a:srgbClr val="C00000"/>
              </a:solidFill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678661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00100" y="3071810"/>
            <a:ext cx="7572428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>
                <a:solidFill>
                  <a:srgbClr val="C00000"/>
                </a:solidFill>
              </a:rPr>
              <a:t>3. The set of strings with 011 as a substring</a:t>
            </a:r>
          </a:p>
        </p:txBody>
      </p:sp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286256"/>
            <a:ext cx="742955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Practice Questions…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3048000" y="4157275"/>
            <a:ext cx="1066800" cy="6096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even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876800" y="4157275"/>
            <a:ext cx="1219200" cy="6096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odd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114800" y="44620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343400" y="40048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cxnSp>
        <p:nvCxnSpPr>
          <p:cNvPr id="8" name="AutoShape 7"/>
          <p:cNvCxnSpPr>
            <a:cxnSpLocks noChangeShapeType="1"/>
            <a:stCxn id="5" idx="4"/>
            <a:endCxn id="4" idx="4"/>
          </p:cNvCxnSpPr>
          <p:nvPr/>
        </p:nvCxnSpPr>
        <p:spPr bwMode="auto">
          <a:xfrm rot="5400000">
            <a:off x="4533106" y="3815169"/>
            <a:ext cx="1588" cy="1905000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9"/>
          <p:cNvCxnSpPr>
            <a:cxnSpLocks noChangeShapeType="1"/>
            <a:stCxn id="5" idx="7"/>
            <a:endCxn id="5" idx="0"/>
          </p:cNvCxnSpPr>
          <p:nvPr/>
        </p:nvCxnSpPr>
        <p:spPr bwMode="auto">
          <a:xfrm rot="16200000" flipV="1">
            <a:off x="5657850" y="3985825"/>
            <a:ext cx="88900" cy="431800"/>
          </a:xfrm>
          <a:prstGeom prst="curvedConnector3">
            <a:avLst>
              <a:gd name="adj1" fmla="val 88393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67400" y="34714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2667000" y="46144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041525" y="5028813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3124200" y="4233475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4" name="AutoShape 9"/>
          <p:cNvCxnSpPr>
            <a:cxnSpLocks noChangeShapeType="1"/>
          </p:cNvCxnSpPr>
          <p:nvPr/>
        </p:nvCxnSpPr>
        <p:spPr bwMode="auto">
          <a:xfrm rot="16200000" flipV="1">
            <a:off x="3676650" y="3985825"/>
            <a:ext cx="88900" cy="431800"/>
          </a:xfrm>
          <a:prstGeom prst="curvedConnector3">
            <a:avLst>
              <a:gd name="adj1" fmla="val 88393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886200" y="34714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419600" y="49192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0166" y="1500174"/>
            <a:ext cx="707236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33CC33"/>
                </a:solidFill>
              </a:rPr>
              <a:t>DFA for</a:t>
            </a:r>
            <a:r>
              <a:rPr lang="en-US" sz="3500" dirty="0"/>
              <a:t>: An Even Number of 1</a:t>
            </a:r>
            <a:r>
              <a:rPr lang="en-US" altLang="en-US" sz="3500" dirty="0"/>
              <a:t>’</a:t>
            </a:r>
            <a:r>
              <a:rPr lang="en-US" sz="3500" dirty="0"/>
              <a:t>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0" grpId="0"/>
      <p:bldP spid="11" grpId="0" animBg="1"/>
      <p:bldP spid="12" grpId="0"/>
      <p:bldP spid="13" grpId="0" animBg="1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Exactly Two a</a:t>
            </a:r>
            <a:r>
              <a:rPr lang="en-US" altLang="en-US"/>
              <a:t>’</a:t>
            </a:r>
            <a:r>
              <a:rPr lang="en-US"/>
              <a:t>s</a:t>
            </a:r>
            <a:endParaRPr lang="en-US">
              <a:solidFill>
                <a:srgbClr val="33CC33"/>
              </a:solidFill>
            </a:endParaRPr>
          </a:p>
        </p:txBody>
      </p:sp>
      <p:pic>
        <p:nvPicPr>
          <p:cNvPr id="11268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44700"/>
            <a:ext cx="9144000" cy="331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At Least Two b</a:t>
            </a:r>
            <a:r>
              <a:rPr lang="en-US" altLang="en-US">
                <a:solidFill>
                  <a:schemeClr val="tx1"/>
                </a:solidFill>
              </a:rPr>
              <a:t>’</a:t>
            </a:r>
            <a:r>
              <a:rPr lang="en-US">
                <a:solidFill>
                  <a:schemeClr val="tx1"/>
                </a:solidFill>
              </a:rPr>
              <a:t>s</a:t>
            </a:r>
          </a:p>
        </p:txBody>
      </p:sp>
      <p:pic>
        <p:nvPicPr>
          <p:cNvPr id="12292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727200"/>
            <a:ext cx="9144000" cy="377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52584" y="217678"/>
            <a:ext cx="8839200" cy="114300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2060"/>
                </a:solidFill>
              </a:rPr>
              <a:t>Exactly two a</a:t>
            </a:r>
            <a:r>
              <a:rPr lang="en-US" altLang="en-US" sz="4100" dirty="0">
                <a:solidFill>
                  <a:srgbClr val="002060"/>
                </a:solidFill>
              </a:rPr>
              <a:t>’</a:t>
            </a:r>
            <a:r>
              <a:rPr lang="en-US" sz="4100" dirty="0">
                <a:solidFill>
                  <a:srgbClr val="002060"/>
                </a:solidFill>
              </a:rPr>
              <a:t>s and at least two b</a:t>
            </a:r>
            <a:r>
              <a:rPr lang="en-US" altLang="en-US" sz="4100" dirty="0">
                <a:solidFill>
                  <a:srgbClr val="002060"/>
                </a:solidFill>
              </a:rPr>
              <a:t>’</a:t>
            </a:r>
            <a:r>
              <a:rPr lang="en-US" sz="4100" dirty="0">
                <a:solidFill>
                  <a:srgbClr val="002060"/>
                </a:solidFill>
              </a:rPr>
              <a:t>s</a:t>
            </a:r>
          </a:p>
        </p:txBody>
      </p:sp>
      <p:pic>
        <p:nvPicPr>
          <p:cNvPr id="13316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447800"/>
            <a:ext cx="8153400" cy="52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simple “computer”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5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6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7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9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10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11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Oval 12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3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Rectangle 14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BATTERY</a:t>
            </a:r>
          </a:p>
        </p:txBody>
      </p:sp>
      <p:sp>
        <p:nvSpPr>
          <p:cNvPr id="19469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08489067 w 21600"/>
              <a:gd name="T1" fmla="*/ 0 h 21600"/>
              <a:gd name="T2" fmla="*/ 416978135 w 21600"/>
              <a:gd name="T3" fmla="*/ 508409068 h 21600"/>
              <a:gd name="T4" fmla="*/ 0 w 21600"/>
              <a:gd name="T5" fmla="*/ 508409068 h 21600"/>
              <a:gd name="T6" fmla="*/ 208489067 w 21600"/>
              <a:gd name="T7" fmla="*/ 1411156984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Text Box 17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SWITCH</a:t>
            </a:r>
          </a:p>
        </p:txBody>
      </p:sp>
      <p:sp>
        <p:nvSpPr>
          <p:cNvPr id="19471" name="Oval 22"/>
          <p:cNvSpPr>
            <a:spLocks noChangeArrowheads="1"/>
          </p:cNvSpPr>
          <p:nvPr/>
        </p:nvSpPr>
        <p:spPr bwMode="auto">
          <a:xfrm>
            <a:off x="5976938" y="2446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Oval 23"/>
          <p:cNvSpPr>
            <a:spLocks noChangeArrowheads="1"/>
          </p:cNvSpPr>
          <p:nvPr/>
        </p:nvSpPr>
        <p:spPr bwMode="auto">
          <a:xfrm>
            <a:off x="7729538" y="23701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Freeform 24"/>
          <p:cNvSpPr>
            <a:spLocks/>
          </p:cNvSpPr>
          <p:nvPr/>
        </p:nvSpPr>
        <p:spPr bwMode="auto">
          <a:xfrm>
            <a:off x="6510338" y="2420938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Freeform 25"/>
          <p:cNvSpPr>
            <a:spLocks/>
          </p:cNvSpPr>
          <p:nvPr/>
        </p:nvSpPr>
        <p:spPr bwMode="auto">
          <a:xfrm flipV="1">
            <a:off x="6586538" y="2890838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Line 26"/>
          <p:cNvSpPr>
            <a:spLocks noChangeShapeType="1"/>
          </p:cNvSpPr>
          <p:nvPr/>
        </p:nvSpPr>
        <p:spPr bwMode="auto">
          <a:xfrm>
            <a:off x="5595938" y="2751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Text Box 27"/>
          <p:cNvSpPr txBox="1">
            <a:spLocks noChangeArrowheads="1"/>
          </p:cNvSpPr>
          <p:nvPr/>
        </p:nvSpPr>
        <p:spPr bwMode="auto">
          <a:xfrm>
            <a:off x="6064250" y="2565400"/>
            <a:ext cx="446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19477" name="Text Box 28"/>
          <p:cNvSpPr txBox="1">
            <a:spLocks noChangeArrowheads="1"/>
          </p:cNvSpPr>
          <p:nvPr/>
        </p:nvSpPr>
        <p:spPr bwMode="auto">
          <a:xfrm>
            <a:off x="7823200" y="2492375"/>
            <a:ext cx="41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19478" name="Text Box 29"/>
          <p:cNvSpPr txBox="1">
            <a:spLocks noChangeArrowheads="1"/>
          </p:cNvSpPr>
          <p:nvPr/>
        </p:nvSpPr>
        <p:spPr bwMode="auto">
          <a:xfrm>
            <a:off x="5003800" y="2557463"/>
            <a:ext cx="571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start</a:t>
            </a:r>
          </a:p>
        </p:txBody>
      </p:sp>
      <p:sp>
        <p:nvSpPr>
          <p:cNvPr id="19479" name="Text Box 32"/>
          <p:cNvSpPr txBox="1">
            <a:spLocks noChangeArrowheads="1"/>
          </p:cNvSpPr>
          <p:nvPr/>
        </p:nvSpPr>
        <p:spPr bwMode="auto">
          <a:xfrm>
            <a:off x="7067550" y="2054225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19480" name="Text Box 33"/>
          <p:cNvSpPr txBox="1">
            <a:spLocks noChangeArrowheads="1"/>
          </p:cNvSpPr>
          <p:nvPr/>
        </p:nvSpPr>
        <p:spPr bwMode="auto">
          <a:xfrm>
            <a:off x="7051675" y="3067050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19481" name="Text Box 34"/>
          <p:cNvSpPr txBox="1">
            <a:spLocks noChangeArrowheads="1"/>
          </p:cNvSpPr>
          <p:nvPr/>
        </p:nvSpPr>
        <p:spPr bwMode="auto">
          <a:xfrm>
            <a:off x="1116013" y="4005263"/>
            <a:ext cx="3600450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input:</a:t>
            </a:r>
            <a:r>
              <a:rPr lang="en-US" sz="2400">
                <a:latin typeface="Gill Sans MT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output:</a:t>
            </a:r>
            <a:r>
              <a:rPr lang="en-US" sz="2400">
                <a:latin typeface="Gill Sans MT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actions:</a:t>
            </a:r>
            <a:r>
              <a:rPr lang="en-US" sz="2400">
                <a:latin typeface="Gill Sans MT" pitchFamily="34" charset="0"/>
              </a:rPr>
              <a:t> </a:t>
            </a:r>
            <a:r>
              <a:rPr lang="en-US" sz="2400" i="1">
                <a:latin typeface="Garamond" pitchFamily="18" charset="0"/>
              </a:rPr>
              <a:t>f</a:t>
            </a:r>
            <a:r>
              <a:rPr lang="en-US" sz="2400">
                <a:latin typeface="Gill Sans MT" pitchFamily="34" charset="0"/>
              </a:rPr>
              <a:t> for “flip switch”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states:</a:t>
            </a:r>
            <a:r>
              <a:rPr lang="en-US" sz="2400">
                <a:latin typeface="Gill Sans MT" pitchFamily="34" charset="0"/>
              </a:rPr>
              <a:t> </a:t>
            </a:r>
            <a:r>
              <a:rPr lang="en-US" sz="2400">
                <a:latin typeface="Garamond" pitchFamily="18" charset="0"/>
              </a:rPr>
              <a:t>on</a:t>
            </a:r>
            <a:r>
              <a:rPr lang="en-US" sz="2400">
                <a:latin typeface="Gill Sans MT" pitchFamily="34" charset="0"/>
              </a:rPr>
              <a:t>,</a:t>
            </a:r>
            <a:r>
              <a:rPr lang="en-US" sz="2400">
                <a:latin typeface="Garamond" pitchFamily="18" charset="0"/>
              </a:rPr>
              <a:t> off</a:t>
            </a:r>
          </a:p>
        </p:txBody>
      </p:sp>
      <p:sp>
        <p:nvSpPr>
          <p:cNvPr id="19482" name="Text Box 35"/>
          <p:cNvSpPr txBox="1">
            <a:spLocks noChangeArrowheads="1"/>
          </p:cNvSpPr>
          <p:nvPr/>
        </p:nvSpPr>
        <p:spPr bwMode="auto">
          <a:xfrm>
            <a:off x="5075238" y="4402138"/>
            <a:ext cx="36004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Gill Sans MT" pitchFamily="34" charset="0"/>
              </a:rPr>
              <a:t>bulb is on if and only if there was an </a:t>
            </a:r>
            <a:r>
              <a:rPr lang="en-US" sz="2400">
                <a:solidFill>
                  <a:schemeClr val="accent2"/>
                </a:solidFill>
                <a:latin typeface="Gill Sans MT" pitchFamily="34" charset="0"/>
              </a:rPr>
              <a:t>odd</a:t>
            </a:r>
            <a:r>
              <a:rPr lang="en-US" sz="2400">
                <a:latin typeface="Gill Sans MT" pitchFamily="34" charset="0"/>
              </a:rPr>
              <a:t> number of flips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588"/>
            <a:ext cx="6623648" cy="9906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ea typeface="+mj-ea"/>
                <a:cs typeface="+mj-cs"/>
              </a:rPr>
              <a:t>Containing Substrings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Contains baba:</a:t>
            </a: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Does not contain baba:</a:t>
            </a: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1604" y="2143116"/>
            <a:ext cx="71786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4800600"/>
            <a:ext cx="72231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35696" y="6566242"/>
            <a:ext cx="5421083" cy="365125"/>
          </a:xfrm>
        </p:spPr>
        <p:txBody>
          <a:bodyPr/>
          <a:lstStyle/>
          <a:p>
            <a:r>
              <a:rPr lang="en-US" dirty="0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285728"/>
            <a:ext cx="784548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500" b="1" dirty="0">
                <a:solidFill>
                  <a:srgbClr val="002060"/>
                </a:solidFill>
                <a:ea typeface="新細明體" pitchFamily="18" charset="-120"/>
              </a:rPr>
              <a:t>Non-Deterministic Finite Automata (NFA)</a:t>
            </a:r>
            <a:endParaRPr lang="en-US" sz="3500" dirty="0">
              <a:solidFill>
                <a:srgbClr val="002060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-142908" y="1600200"/>
            <a:ext cx="9286908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lang="en-US" sz="2800" dirty="0">
                <a:solidFill>
                  <a:srgbClr val="FF0000"/>
                </a:solidFill>
              </a:rPr>
              <a:t>Non-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 Finite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utomata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(NFA) is a 5-tuple 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lang="en-US" sz="2800" dirty="0"/>
              <a:t>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(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q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)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where: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 finite set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alphabet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: is </a:t>
            </a: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transition function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→ </a:t>
            </a:r>
            <a:r>
              <a:rPr lang="en-IN" sz="2800" dirty="0"/>
              <a:t>2</a:t>
            </a:r>
            <a:r>
              <a:rPr lang="en-IN" sz="2800" baseline="30000" dirty="0"/>
              <a:t>Q</a:t>
            </a:r>
            <a:r>
              <a:rPr lang="en-US" sz="2800" dirty="0">
                <a:solidFill>
                  <a:schemeClr val="hlink"/>
                </a:solidFill>
              </a:rPr>
              <a:t>   </a:t>
            </a:r>
            <a:r>
              <a:rPr lang="en-US" sz="2800" dirty="0">
                <a:solidFill>
                  <a:srgbClr val="C00000"/>
                </a:solidFill>
              </a:rPr>
              <a:t>[power set of Q]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Î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S Shell Dlg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 state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Í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set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accepting states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 states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11500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  <p:sp>
        <p:nvSpPr>
          <p:cNvPr id="3" name="Rectangle 2"/>
          <p:cNvSpPr/>
          <p:nvPr/>
        </p:nvSpPr>
        <p:spPr>
          <a:xfrm>
            <a:off x="755576" y="5601875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NFAs were introduced in 1959 by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Michael O. Rabin"/>
              </a:rPr>
              <a:t>Michael O. Rabin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Dana Scott"/>
              </a:rPr>
              <a:t>Dana Scott</a:t>
            </a:r>
            <a:endParaRPr lang="en-I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9127"/>
            <a:ext cx="7793037" cy="1143000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Applications of NFA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632" y="1719618"/>
            <a:ext cx="590465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100" dirty="0"/>
              <a:t>Chess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/>
              <a:t>Tic Tac Toe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/>
              <a:t>Ludo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/>
              <a:t>Playing Card</a:t>
            </a:r>
          </a:p>
        </p:txBody>
      </p:sp>
    </p:spTree>
    <p:extLst>
      <p:ext uri="{BB962C8B-B14F-4D97-AF65-F5344CB8AC3E}">
        <p14:creationId xmlns:p14="http://schemas.microsoft.com/office/powerpoint/2010/main" val="1269495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93037" cy="1143000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Example of DFA &amp; NFA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Oval 1026"/>
          <p:cNvSpPr>
            <a:spLocks noChangeArrowheads="1"/>
          </p:cNvSpPr>
          <p:nvPr/>
        </p:nvSpPr>
        <p:spPr bwMode="auto">
          <a:xfrm>
            <a:off x="2463450" y="40116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027"/>
          <p:cNvSpPr>
            <a:spLocks noChangeArrowheads="1"/>
          </p:cNvSpPr>
          <p:nvPr/>
        </p:nvSpPr>
        <p:spPr bwMode="auto">
          <a:xfrm>
            <a:off x="558450" y="52308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1028"/>
          <p:cNvSpPr>
            <a:spLocks noChangeArrowheads="1"/>
          </p:cNvSpPr>
          <p:nvPr/>
        </p:nvSpPr>
        <p:spPr bwMode="auto">
          <a:xfrm>
            <a:off x="2463450" y="61452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029"/>
          <p:cNvSpPr>
            <a:spLocks noChangeShapeType="1"/>
          </p:cNvSpPr>
          <p:nvPr/>
        </p:nvSpPr>
        <p:spPr bwMode="auto">
          <a:xfrm flipV="1">
            <a:off x="1168050" y="44688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30"/>
          <p:cNvSpPr>
            <a:spLocks noChangeShapeType="1"/>
          </p:cNvSpPr>
          <p:nvPr/>
        </p:nvSpPr>
        <p:spPr bwMode="auto">
          <a:xfrm>
            <a:off x="1169638" y="5759463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031"/>
          <p:cNvSpPr>
            <a:spLocks noChangeShapeType="1"/>
          </p:cNvSpPr>
          <p:nvPr/>
        </p:nvSpPr>
        <p:spPr bwMode="auto">
          <a:xfrm>
            <a:off x="25050" y="56118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1032"/>
          <p:cNvSpPr>
            <a:spLocks noChangeArrowheads="1"/>
          </p:cNvSpPr>
          <p:nvPr/>
        </p:nvSpPr>
        <p:spPr bwMode="auto">
          <a:xfrm>
            <a:off x="4368450" y="40116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33"/>
          <p:cNvSpPr>
            <a:spLocks noChangeShapeType="1"/>
          </p:cNvSpPr>
          <p:nvPr/>
        </p:nvSpPr>
        <p:spPr bwMode="auto">
          <a:xfrm>
            <a:off x="3149250" y="43926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2" name="Object 1034"/>
          <p:cNvGraphicFramePr>
            <a:graphicFrameLocks noChangeAspect="1"/>
          </p:cNvGraphicFramePr>
          <p:nvPr/>
        </p:nvGraphicFramePr>
        <p:xfrm>
          <a:off x="2615850" y="4011625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3" imgW="9753600" imgH="13716000" progId="Equation.3">
                  <p:embed/>
                </p:oleObj>
              </mc:Choice>
              <mc:Fallback>
                <p:oleObj name="Equation" r:id="rId3" imgW="9753600" imgH="13716000" progId="Equation.3">
                  <p:embed/>
                  <p:pic>
                    <p:nvPicPr>
                      <p:cNvPr id="12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850" y="4011625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035"/>
          <p:cNvSpPr>
            <a:spLocks noChangeArrowheads="1"/>
          </p:cNvSpPr>
          <p:nvPr/>
        </p:nvSpPr>
        <p:spPr bwMode="auto">
          <a:xfrm>
            <a:off x="4216050" y="385922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1036"/>
          <p:cNvGraphicFramePr>
            <a:graphicFrameLocks noChangeAspect="1"/>
          </p:cNvGraphicFramePr>
          <p:nvPr/>
        </p:nvGraphicFramePr>
        <p:xfrm>
          <a:off x="4444650" y="4011625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5" imgW="11582400" imgH="13716000" progId="Equation.3">
                  <p:embed/>
                </p:oleObj>
              </mc:Choice>
              <mc:Fallback>
                <p:oleObj name="Equation" r:id="rId5" imgW="11582400" imgH="13716000" progId="Equation.3">
                  <p:embed/>
                  <p:pic>
                    <p:nvPicPr>
                      <p:cNvPr id="14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4650" y="4011625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37"/>
          <p:cNvGraphicFramePr>
            <a:graphicFrameLocks noChangeAspect="1"/>
          </p:cNvGraphicFramePr>
          <p:nvPr/>
        </p:nvGraphicFramePr>
        <p:xfrm>
          <a:off x="2571736" y="6121423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7" imgW="10972800" imgH="14020800" progId="Equation.3">
                  <p:embed/>
                </p:oleObj>
              </mc:Choice>
              <mc:Fallback>
                <p:oleObj name="Equation" r:id="rId7" imgW="10972800" imgH="14020800" progId="Equation.3">
                  <p:embed/>
                  <p:pic>
                    <p:nvPicPr>
                      <p:cNvPr id="15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6121423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38"/>
          <p:cNvGraphicFramePr>
            <a:graphicFrameLocks noChangeAspect="1"/>
          </p:cNvGraphicFramePr>
          <p:nvPr/>
        </p:nvGraphicFramePr>
        <p:xfrm>
          <a:off x="1625250" y="462122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9" imgW="6400800" imgH="6705600" progId="Equation.3">
                  <p:embed/>
                </p:oleObj>
              </mc:Choice>
              <mc:Fallback>
                <p:oleObj name="Equation" r:id="rId9" imgW="6400800" imgH="6705600" progId="Equation.3">
                  <p:embed/>
                  <p:pic>
                    <p:nvPicPr>
                      <p:cNvPr id="16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250" y="4621225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39"/>
          <p:cNvGraphicFramePr>
            <a:graphicFrameLocks noChangeAspect="1"/>
          </p:cNvGraphicFramePr>
          <p:nvPr/>
        </p:nvGraphicFramePr>
        <p:xfrm>
          <a:off x="1625250" y="568802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11" imgW="6400800" imgH="6705600" progId="Equation.3">
                  <p:embed/>
                </p:oleObj>
              </mc:Choice>
              <mc:Fallback>
                <p:oleObj name="Equation" r:id="rId11" imgW="6400800" imgH="6705600" progId="Equation.3">
                  <p:embed/>
                  <p:pic>
                    <p:nvPicPr>
                      <p:cNvPr id="17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250" y="5688025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40"/>
          <p:cNvGraphicFramePr>
            <a:graphicFrameLocks noChangeAspect="1"/>
          </p:cNvGraphicFramePr>
          <p:nvPr/>
        </p:nvGraphicFramePr>
        <p:xfrm>
          <a:off x="3530250" y="408782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12" imgW="6400800" imgH="6705600" progId="Equation.3">
                  <p:embed/>
                </p:oleObj>
              </mc:Choice>
              <mc:Fallback>
                <p:oleObj name="Equation" r:id="rId12" imgW="6400800" imgH="6705600" progId="Equation.3">
                  <p:embed/>
                  <p:pic>
                    <p:nvPicPr>
                      <p:cNvPr id="18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250" y="4087825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41"/>
          <p:cNvGraphicFramePr>
            <a:graphicFrameLocks noChangeAspect="1"/>
          </p:cNvGraphicFramePr>
          <p:nvPr/>
        </p:nvGraphicFramePr>
        <p:xfrm>
          <a:off x="634650" y="5230825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13" imgW="11582400" imgH="14020800" progId="Equation.3">
                  <p:embed/>
                </p:oleObj>
              </mc:Choice>
              <mc:Fallback>
                <p:oleObj name="Equation" r:id="rId13" imgW="11582400" imgH="14020800" progId="Equation.3">
                  <p:embed/>
                  <p:pic>
                    <p:nvPicPr>
                      <p:cNvPr id="19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50" y="5230825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081"/>
          <p:cNvSpPr txBox="1">
            <a:spLocks noChangeArrowheads="1"/>
          </p:cNvSpPr>
          <p:nvPr/>
        </p:nvSpPr>
        <p:spPr bwMode="auto">
          <a:xfrm>
            <a:off x="0" y="4143380"/>
            <a:ext cx="2078389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Two choices</a:t>
            </a:r>
          </a:p>
        </p:txBody>
      </p:sp>
      <p:sp>
        <p:nvSpPr>
          <p:cNvPr id="22" name="Oval 1026"/>
          <p:cNvSpPr>
            <a:spLocks noChangeArrowheads="1"/>
          </p:cNvSpPr>
          <p:nvPr/>
        </p:nvSpPr>
        <p:spPr bwMode="auto">
          <a:xfrm>
            <a:off x="6296625" y="14268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027"/>
          <p:cNvSpPr>
            <a:spLocks noChangeArrowheads="1"/>
          </p:cNvSpPr>
          <p:nvPr/>
        </p:nvSpPr>
        <p:spPr bwMode="auto">
          <a:xfrm>
            <a:off x="4437925" y="26460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029"/>
          <p:cNvSpPr>
            <a:spLocks noChangeShapeType="1"/>
          </p:cNvSpPr>
          <p:nvPr/>
        </p:nvSpPr>
        <p:spPr bwMode="auto">
          <a:xfrm flipV="1">
            <a:off x="5000628" y="1884089"/>
            <a:ext cx="1295997" cy="9019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1031"/>
          <p:cNvSpPr>
            <a:spLocks noChangeShapeType="1"/>
          </p:cNvSpPr>
          <p:nvPr/>
        </p:nvSpPr>
        <p:spPr bwMode="auto">
          <a:xfrm>
            <a:off x="3858225" y="3027091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Oval 1032"/>
          <p:cNvSpPr>
            <a:spLocks noChangeArrowheads="1"/>
          </p:cNvSpPr>
          <p:nvPr/>
        </p:nvSpPr>
        <p:spPr bwMode="auto">
          <a:xfrm>
            <a:off x="8201625" y="14268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033"/>
          <p:cNvSpPr>
            <a:spLocks noChangeShapeType="1"/>
          </p:cNvSpPr>
          <p:nvPr/>
        </p:nvSpPr>
        <p:spPr bwMode="auto">
          <a:xfrm>
            <a:off x="6982425" y="1807891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0" name="Object 1034"/>
          <p:cNvGraphicFramePr>
            <a:graphicFrameLocks noChangeAspect="1"/>
          </p:cNvGraphicFramePr>
          <p:nvPr/>
        </p:nvGraphicFramePr>
        <p:xfrm>
          <a:off x="6449025" y="1426891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5" imgW="9753600" imgH="13716000" progId="Equation.3">
                  <p:embed/>
                </p:oleObj>
              </mc:Choice>
              <mc:Fallback>
                <p:oleObj name="Equation" r:id="rId15" imgW="9753600" imgH="13716000" progId="Equation.3">
                  <p:embed/>
                  <p:pic>
                    <p:nvPicPr>
                      <p:cNvPr id="3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9025" y="1426891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Oval 1035"/>
          <p:cNvSpPr>
            <a:spLocks noChangeArrowheads="1"/>
          </p:cNvSpPr>
          <p:nvPr/>
        </p:nvSpPr>
        <p:spPr bwMode="auto">
          <a:xfrm>
            <a:off x="8095525" y="1274491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" name="Object 1036"/>
          <p:cNvGraphicFramePr>
            <a:graphicFrameLocks noChangeAspect="1"/>
          </p:cNvGraphicFramePr>
          <p:nvPr/>
        </p:nvGraphicFramePr>
        <p:xfrm>
          <a:off x="8277825" y="1426891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16" imgW="11582400" imgH="13716000" progId="Equation.3">
                  <p:embed/>
                </p:oleObj>
              </mc:Choice>
              <mc:Fallback>
                <p:oleObj name="Equation" r:id="rId16" imgW="11582400" imgH="13716000" progId="Equation.3">
                  <p:embed/>
                  <p:pic>
                    <p:nvPicPr>
                      <p:cNvPr id="32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7825" y="1426891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038"/>
          <p:cNvGraphicFramePr>
            <a:graphicFrameLocks noChangeAspect="1"/>
          </p:cNvGraphicFramePr>
          <p:nvPr/>
        </p:nvGraphicFramePr>
        <p:xfrm>
          <a:off x="5458425" y="2036491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17" imgW="6400800" imgH="6705600" progId="Equation.3">
                  <p:embed/>
                </p:oleObj>
              </mc:Choice>
              <mc:Fallback>
                <p:oleObj name="Equation" r:id="rId17" imgW="6400800" imgH="6705600" progId="Equation.3">
                  <p:embed/>
                  <p:pic>
                    <p:nvPicPr>
                      <p:cNvPr id="34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8425" y="2036491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040"/>
          <p:cNvGraphicFramePr>
            <a:graphicFrameLocks noChangeAspect="1"/>
          </p:cNvGraphicFramePr>
          <p:nvPr/>
        </p:nvGraphicFramePr>
        <p:xfrm>
          <a:off x="7363425" y="1503091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18" imgW="6400800" imgH="6705600" progId="Equation.3">
                  <p:embed/>
                </p:oleObj>
              </mc:Choice>
              <mc:Fallback>
                <p:oleObj name="Equation" r:id="rId18" imgW="6400800" imgH="6705600" progId="Equation.3">
                  <p:embed/>
                  <p:pic>
                    <p:nvPicPr>
                      <p:cNvPr id="36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3425" y="1503091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041"/>
          <p:cNvGraphicFramePr>
            <a:graphicFrameLocks noChangeAspect="1"/>
          </p:cNvGraphicFramePr>
          <p:nvPr/>
        </p:nvGraphicFramePr>
        <p:xfrm>
          <a:off x="4467825" y="2646091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19" imgW="11582400" imgH="14020800" progId="Equation.3">
                  <p:embed/>
                </p:oleObj>
              </mc:Choice>
              <mc:Fallback>
                <p:oleObj name="Equation" r:id="rId19" imgW="11582400" imgH="14020800" progId="Equation.3">
                  <p:embed/>
                  <p:pic>
                    <p:nvPicPr>
                      <p:cNvPr id="37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825" y="2646091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1028"/>
          <p:cNvSpPr>
            <a:spLocks noChangeArrowheads="1"/>
          </p:cNvSpPr>
          <p:nvPr/>
        </p:nvSpPr>
        <p:spPr bwMode="auto">
          <a:xfrm>
            <a:off x="6377725" y="3531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030"/>
          <p:cNvSpPr>
            <a:spLocks noChangeShapeType="1"/>
          </p:cNvSpPr>
          <p:nvPr/>
        </p:nvSpPr>
        <p:spPr bwMode="auto">
          <a:xfrm>
            <a:off x="5083913" y="31454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1039"/>
          <p:cNvGraphicFramePr>
            <a:graphicFrameLocks noChangeAspect="1"/>
          </p:cNvGraphicFramePr>
          <p:nvPr/>
        </p:nvGraphicFramePr>
        <p:xfrm>
          <a:off x="5575900" y="3068388"/>
          <a:ext cx="19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20" imgW="4572000" imgH="7010400" progId="Equation.3">
                  <p:embed/>
                </p:oleObj>
              </mc:Choice>
              <mc:Fallback>
                <p:oleObj name="Equation" r:id="rId20" imgW="4572000" imgH="7010400" progId="Equation.3">
                  <p:embed/>
                  <p:pic>
                    <p:nvPicPr>
                      <p:cNvPr id="4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900" y="3068388"/>
                        <a:ext cx="1905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1" name="Object 17"/>
          <p:cNvGraphicFramePr>
            <a:graphicFrameLocks noChangeAspect="1"/>
          </p:cNvGraphicFramePr>
          <p:nvPr/>
        </p:nvGraphicFramePr>
        <p:xfrm>
          <a:off x="6468089" y="3503355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22" imgW="10972800" imgH="14020800" progId="Equation.3">
                  <p:embed/>
                </p:oleObj>
              </mc:Choice>
              <mc:Fallback>
                <p:oleObj name="Equation" r:id="rId22" imgW="10972800" imgH="14020800" progId="Equation.3">
                  <p:embed/>
                  <p:pic>
                    <p:nvPicPr>
                      <p:cNvPr id="9320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089" y="3503355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6663302" y="829115"/>
            <a:ext cx="6731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</a:rPr>
              <a:t>DFA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85918" y="3179961"/>
            <a:ext cx="15479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</a:rPr>
              <a:t>NFA/ NDFA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55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4736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473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609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1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2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3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965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966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4737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473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8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4738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4738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39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4739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2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4740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474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1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12" imgW="10972800" imgH="14020800" progId="Equation.3">
                  <p:embed/>
                </p:oleObj>
              </mc:Choice>
              <mc:Fallback>
                <p:oleObj name="Equation" r:id="rId12" imgW="10972800" imgH="14020800" progId="Equation.3">
                  <p:embed/>
                  <p:pic>
                    <p:nvPicPr>
                      <p:cNvPr id="244741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2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4742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3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244743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graphicFrame>
        <p:nvGraphicFramePr>
          <p:cNvPr id="244744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244744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1" name="Line 29"/>
          <p:cNvSpPr>
            <a:spLocks noChangeShapeType="1"/>
          </p:cNvSpPr>
          <p:nvPr/>
        </p:nvSpPr>
        <p:spPr bwMode="auto">
          <a:xfrm>
            <a:off x="1524000" y="48768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760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576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990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6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8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989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5761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5761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2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93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5762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5762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3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5763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6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764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5764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5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12" imgW="10972800" imgH="14020800" progId="Equation.3">
                  <p:embed/>
                </p:oleObj>
              </mc:Choice>
              <mc:Fallback>
                <p:oleObj name="Equation" r:id="rId12" imgW="10972800" imgH="14020800" progId="Equation.3">
                  <p:embed/>
                  <p:pic>
                    <p:nvPicPr>
                      <p:cNvPr id="245765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6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5766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7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245767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8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245768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6" name="Line 30"/>
          <p:cNvSpPr>
            <a:spLocks noChangeShapeType="1"/>
          </p:cNvSpPr>
          <p:nvPr/>
        </p:nvSpPr>
        <p:spPr bwMode="auto">
          <a:xfrm>
            <a:off x="3429000" y="36576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7007" name="Text Box 31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3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784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678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Line 8"/>
          <p:cNvSpPr>
            <a:spLocks noChangeShapeType="1"/>
          </p:cNvSpPr>
          <p:nvPr/>
        </p:nvSpPr>
        <p:spPr bwMode="auto">
          <a:xfrm>
            <a:off x="14478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2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8013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8014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6785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678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6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Line 17"/>
          <p:cNvSpPr>
            <a:spLocks noChangeShapeType="1"/>
          </p:cNvSpPr>
          <p:nvPr/>
        </p:nvSpPr>
        <p:spPr bwMode="auto">
          <a:xfrm>
            <a:off x="4191000" y="3200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6786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6786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7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6787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0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788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678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9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12" imgW="10972800" imgH="14020800" progId="Equation.3">
                  <p:embed/>
                </p:oleObj>
              </mc:Choice>
              <mc:Fallback>
                <p:oleObj name="Equation" r:id="rId12" imgW="10972800" imgH="14020800" progId="Equation.3">
                  <p:embed/>
                  <p:pic>
                    <p:nvPicPr>
                      <p:cNvPr id="246789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0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679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1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246791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6" name="Text Box 26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graphicFrame>
        <p:nvGraphicFramePr>
          <p:cNvPr id="246792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24679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31" name="Line 31"/>
          <p:cNvSpPr>
            <a:spLocks noChangeShapeType="1"/>
          </p:cNvSpPr>
          <p:nvPr/>
        </p:nvSpPr>
        <p:spPr bwMode="auto">
          <a:xfrm>
            <a:off x="5334000" y="38100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8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7808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780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2" name="Line 8"/>
          <p:cNvSpPr>
            <a:spLocks noChangeShapeType="1"/>
          </p:cNvSpPr>
          <p:nvPr/>
        </p:nvSpPr>
        <p:spPr bwMode="auto">
          <a:xfrm>
            <a:off x="19812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3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9037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9038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7809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7809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0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Line 17"/>
          <p:cNvSpPr>
            <a:spLocks noChangeShapeType="1"/>
          </p:cNvSpPr>
          <p:nvPr/>
        </p:nvSpPr>
        <p:spPr bwMode="auto">
          <a:xfrm>
            <a:off x="4191000" y="3200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7810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781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1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781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4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7812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7812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3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12" imgW="10972800" imgH="14020800" progId="Equation.3">
                  <p:embed/>
                </p:oleObj>
              </mc:Choice>
              <mc:Fallback>
                <p:oleObj name="Equation" r:id="rId12" imgW="10972800" imgH="14020800" progId="Equation.3">
                  <p:embed/>
                  <p:pic>
                    <p:nvPicPr>
                      <p:cNvPr id="247813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4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7814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5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247815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6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247816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0" name="Text Box 26"/>
          <p:cNvSpPr txBox="1">
            <a:spLocks noChangeArrowheads="1"/>
          </p:cNvSpPr>
          <p:nvPr/>
        </p:nvSpPr>
        <p:spPr bwMode="auto">
          <a:xfrm>
            <a:off x="6477000" y="2819400"/>
            <a:ext cx="1763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“accept”</a:t>
            </a:r>
          </a:p>
        </p:txBody>
      </p:sp>
      <p:sp>
        <p:nvSpPr>
          <p:cNvPr id="129051" name="Text Box 27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sp>
        <p:nvSpPr>
          <p:cNvPr id="129054" name="Line 30"/>
          <p:cNvSpPr>
            <a:spLocks noChangeShapeType="1"/>
          </p:cNvSpPr>
          <p:nvPr/>
        </p:nvSpPr>
        <p:spPr bwMode="auto">
          <a:xfrm>
            <a:off x="5334000" y="38100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55" name="Text Box 31"/>
          <p:cNvSpPr txBox="1">
            <a:spLocks noChangeArrowheads="1"/>
          </p:cNvSpPr>
          <p:nvPr/>
        </p:nvSpPr>
        <p:spPr bwMode="auto">
          <a:xfrm>
            <a:off x="457200" y="1981200"/>
            <a:ext cx="415290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All input is consumed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1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8832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883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Line 6"/>
          <p:cNvSpPr>
            <a:spLocks noChangeShapeType="1"/>
          </p:cNvSpPr>
          <p:nvPr/>
        </p:nvSpPr>
        <p:spPr bwMode="auto">
          <a:xfrm>
            <a:off x="609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7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8833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883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2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8834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8834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5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8835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6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8836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8836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7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12" imgW="10972800" imgH="14020800" progId="Equation.3">
                  <p:embed/>
                </p:oleObj>
              </mc:Choice>
              <mc:Fallback>
                <p:oleObj name="Equation" r:id="rId12" imgW="10972800" imgH="14020800" progId="Equation.3">
                  <p:embed/>
                  <p:pic>
                    <p:nvPicPr>
                      <p:cNvPr id="248837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8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8838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9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15" imgW="6400800" imgH="6705600" progId="Equation.3">
                  <p:embed/>
                </p:oleObj>
              </mc:Choice>
              <mc:Fallback>
                <p:oleObj name="Equation" r:id="rId15" imgW="6400800" imgH="6705600" progId="Equation.3">
                  <p:embed/>
                  <p:pic>
                    <p:nvPicPr>
                      <p:cNvPr id="248839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Text Box 23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graphicFrame>
        <p:nvGraphicFramePr>
          <p:cNvPr id="248840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16" imgW="6400800" imgH="6705600" progId="Equation.3">
                  <p:embed/>
                </p:oleObj>
              </mc:Choice>
              <mc:Fallback>
                <p:oleObj name="Equation" r:id="rId16" imgW="6400800" imgH="6705600" progId="Equation.3">
                  <p:embed/>
                  <p:pic>
                    <p:nvPicPr>
                      <p:cNvPr id="24884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3" name="Line 25"/>
          <p:cNvSpPr>
            <a:spLocks noChangeShapeType="1"/>
          </p:cNvSpPr>
          <p:nvPr/>
        </p:nvSpPr>
        <p:spPr bwMode="auto">
          <a:xfrm>
            <a:off x="1524000" y="48768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3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4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56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4985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6" name="Line 6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7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30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31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32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9857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4985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4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35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9858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49858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59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49859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8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60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4986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1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12" imgW="6400800" imgH="6705600" progId="Equation.3">
                  <p:embed/>
                </p:oleObj>
              </mc:Choice>
              <mc:Fallback>
                <p:oleObj name="Equation" r:id="rId12" imgW="6400800" imgH="6705600" progId="Equation.3">
                  <p:embed/>
                  <p:pic>
                    <p:nvPicPr>
                      <p:cNvPr id="249861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2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249862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3" name="Text Box 23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graphicFrame>
        <p:nvGraphicFramePr>
          <p:cNvPr id="249863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49863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5" name="Line 25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64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Equation" r:id="rId15" imgW="10972800" imgH="14020800" progId="Equation.3">
                  <p:embed/>
                </p:oleObj>
              </mc:Choice>
              <mc:Fallback>
                <p:oleObj name="Equation" r:id="rId15" imgW="10972800" imgH="14020800" progId="Equation.3">
                  <p:embed/>
                  <p:pic>
                    <p:nvPicPr>
                      <p:cNvPr id="249864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Finite Automata : Examples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/>
          <a:lstStyle/>
          <a:p>
            <a:pPr eaLnBrk="1" hangingPunct="1"/>
            <a:r>
              <a:rPr lang="en-US" dirty="0"/>
              <a:t>On/Off switch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Modeling recognition of the word “</a:t>
            </a:r>
            <a:r>
              <a:rPr lang="en-US" i="1" dirty="0"/>
              <a:t>then</a:t>
            </a:r>
            <a:r>
              <a:rPr lang="en-US" dirty="0"/>
              <a:t>”</a:t>
            </a:r>
          </a:p>
          <a:p>
            <a:pPr eaLnBrk="1" hangingPunct="1"/>
            <a:endParaRPr lang="en-US" dirty="0"/>
          </a:p>
        </p:txBody>
      </p:sp>
      <p:pic>
        <p:nvPicPr>
          <p:cNvPr id="26629" name="Picture 4" descr="ono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981200"/>
            <a:ext cx="29845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tringrec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04" y="4714884"/>
            <a:ext cx="670560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000100" y="5429264"/>
            <a:ext cx="7610475" cy="1279525"/>
            <a:chOff x="672" y="3216"/>
            <a:chExt cx="4794" cy="806"/>
          </a:xfrm>
        </p:grpSpPr>
        <p:sp>
          <p:nvSpPr>
            <p:cNvPr id="26634" name="Text Box 6"/>
            <p:cNvSpPr txBox="1">
              <a:spLocks noChangeArrowheads="1"/>
            </p:cNvSpPr>
            <p:nvPr/>
          </p:nvSpPr>
          <p:spPr bwMode="auto">
            <a:xfrm>
              <a:off x="672" y="3456"/>
              <a:ext cx="991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 state</a:t>
              </a:r>
            </a:p>
          </p:txBody>
        </p:sp>
        <p:sp>
          <p:nvSpPr>
            <p:cNvPr id="26635" name="Text Box 7"/>
            <p:cNvSpPr txBox="1">
              <a:spLocks noChangeArrowheads="1"/>
            </p:cNvSpPr>
            <p:nvPr/>
          </p:nvSpPr>
          <p:spPr bwMode="auto">
            <a:xfrm>
              <a:off x="4464" y="3504"/>
              <a:ext cx="1002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Final state</a:t>
              </a:r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1968" y="3504"/>
              <a:ext cx="959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Transition</a:t>
              </a:r>
            </a:p>
          </p:txBody>
        </p:sp>
        <p:sp>
          <p:nvSpPr>
            <p:cNvPr id="26637" name="Text Box 9"/>
            <p:cNvSpPr txBox="1">
              <a:spLocks noChangeArrowheads="1"/>
            </p:cNvSpPr>
            <p:nvPr/>
          </p:nvSpPr>
          <p:spPr bwMode="auto">
            <a:xfrm>
              <a:off x="3120" y="3504"/>
              <a:ext cx="1237" cy="51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Intermediate </a:t>
              </a:r>
              <a:br>
                <a:rPr lang="en-US"/>
              </a:br>
              <a:r>
                <a:rPr lang="en-US"/>
                <a:t>state</a:t>
              </a:r>
            </a:p>
          </p:txBody>
        </p:sp>
        <p:sp>
          <p:nvSpPr>
            <p:cNvPr id="26638" name="Line 10"/>
            <p:cNvSpPr>
              <a:spLocks noChangeShapeType="1"/>
            </p:cNvSpPr>
            <p:nvPr/>
          </p:nvSpPr>
          <p:spPr bwMode="auto">
            <a:xfrm flipV="1">
              <a:off x="2640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Line 11"/>
            <p:cNvSpPr>
              <a:spLocks noChangeShapeType="1"/>
            </p:cNvSpPr>
            <p:nvPr/>
          </p:nvSpPr>
          <p:spPr bwMode="auto">
            <a:xfrm flipH="1" flipV="1">
              <a:off x="3312" y="331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 flipV="1">
              <a:off x="158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4944" y="33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Line Callout 2 17"/>
          <p:cNvSpPr/>
          <p:nvPr/>
        </p:nvSpPr>
        <p:spPr bwMode="auto">
          <a:xfrm>
            <a:off x="6934200" y="1752600"/>
            <a:ext cx="838200" cy="381000"/>
          </a:xfrm>
          <a:prstGeom prst="borderCallout2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/>
              <a:t>action</a:t>
            </a:r>
          </a:p>
        </p:txBody>
      </p:sp>
      <p:sp>
        <p:nvSpPr>
          <p:cNvPr id="19" name="Line Callout 2 18"/>
          <p:cNvSpPr/>
          <p:nvPr/>
        </p:nvSpPr>
        <p:spPr bwMode="auto">
          <a:xfrm>
            <a:off x="7543800" y="2209800"/>
            <a:ext cx="838200" cy="381000"/>
          </a:xfrm>
          <a:prstGeom prst="borderCallout2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/>
              <a:t>state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0" name="Line 6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0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5088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Line 8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5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6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7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0881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50881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0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61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0882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50882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3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50883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4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4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50884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5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12" imgW="6400800" imgH="6705600" progId="Equation.3">
                  <p:embed/>
                </p:oleObj>
              </mc:Choice>
              <mc:Fallback>
                <p:oleObj name="Equation" r:id="rId12" imgW="6400800" imgH="6705600" progId="Equation.3">
                  <p:embed/>
                  <p:pic>
                    <p:nvPicPr>
                      <p:cNvPr id="250885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6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250886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7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50887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9" name="Line 25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8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15" imgW="10972800" imgH="14020800" progId="Equation.3">
                  <p:embed/>
                </p:oleObj>
              </mc:Choice>
              <mc:Fallback>
                <p:oleObj name="Equation" r:id="rId15" imgW="10972800" imgH="14020800" progId="Equation.3">
                  <p:embed/>
                  <p:pic>
                    <p:nvPicPr>
                      <p:cNvPr id="250888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71" name="Text Box 27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sp>
        <p:nvSpPr>
          <p:cNvPr id="134172" name="Text Box 28"/>
          <p:cNvSpPr txBox="1">
            <a:spLocks noChangeArrowheads="1"/>
          </p:cNvSpPr>
          <p:nvPr/>
        </p:nvSpPr>
        <p:spPr bwMode="auto">
          <a:xfrm>
            <a:off x="4632325" y="4673600"/>
            <a:ext cx="4116388" cy="11636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No transition:</a:t>
            </a:r>
          </a:p>
          <a:p>
            <a:r>
              <a:rPr lang="en-US"/>
              <a:t>the automaton hangs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2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04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Equation" r:id="rId3" imgW="6400800" imgH="6705600" progId="Equation.3">
                  <p:embed/>
                </p:oleObj>
              </mc:Choice>
              <mc:Fallback>
                <p:oleObj name="Equation" r:id="rId3" imgW="6400800" imgH="6705600" progId="Equation.3">
                  <p:embed/>
                  <p:pic>
                    <p:nvPicPr>
                      <p:cNvPr id="25190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4" name="Line 6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6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1905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6400800" imgH="6705600" progId="Equation.3">
                  <p:embed/>
                </p:oleObj>
              </mc:Choice>
              <mc:Fallback>
                <p:oleObj name="Equation" r:id="rId5" imgW="6400800" imgH="6705600" progId="Equation.3">
                  <p:embed/>
                  <p:pic>
                    <p:nvPicPr>
                      <p:cNvPr id="25190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24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82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1906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Equation" r:id="rId6" imgW="11582400" imgH="14020800" progId="Equation.3">
                  <p:embed/>
                </p:oleObj>
              </mc:Choice>
              <mc:Fallback>
                <p:oleObj name="Equation" r:id="rId6" imgW="11582400" imgH="14020800" progId="Equation.3">
                  <p:embed/>
                  <p:pic>
                    <p:nvPicPr>
                      <p:cNvPr id="251906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482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7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8" imgW="9753600" imgH="13716000" progId="Equation.3">
                  <p:embed/>
                </p:oleObj>
              </mc:Choice>
              <mc:Fallback>
                <p:oleObj name="Equation" r:id="rId8" imgW="9753600" imgH="13716000" progId="Equation.3">
                  <p:embed/>
                  <p:pic>
                    <p:nvPicPr>
                      <p:cNvPr id="251907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4064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86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08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10" imgW="11582400" imgH="13716000" progId="Equation.3">
                  <p:embed/>
                </p:oleObj>
              </mc:Choice>
              <mc:Fallback>
                <p:oleObj name="Equation" r:id="rId10" imgW="11582400" imgH="13716000" progId="Equation.3">
                  <p:embed/>
                  <p:pic>
                    <p:nvPicPr>
                      <p:cNvPr id="25190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482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9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Equation" r:id="rId12" imgW="6400800" imgH="6705600" progId="Equation.3">
                  <p:embed/>
                </p:oleObj>
              </mc:Choice>
              <mc:Fallback>
                <p:oleObj name="Equation" r:id="rId12" imgW="6400800" imgH="6705600" progId="Equation.3">
                  <p:embed/>
                  <p:pic>
                    <p:nvPicPr>
                      <p:cNvPr id="251909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0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Equation" r:id="rId13" imgW="6400800" imgH="6705600" progId="Equation.3">
                  <p:embed/>
                </p:oleObj>
              </mc:Choice>
              <mc:Fallback>
                <p:oleObj name="Equation" r:id="rId13" imgW="6400800" imgH="6705600" progId="Equation.3">
                  <p:embed/>
                  <p:pic>
                    <p:nvPicPr>
                      <p:cNvPr id="25191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1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14" imgW="6400800" imgH="6705600" progId="Equation.3">
                  <p:embed/>
                </p:oleObj>
              </mc:Choice>
              <mc:Fallback>
                <p:oleObj name="Equation" r:id="rId14" imgW="6400800" imgH="6705600" progId="Equation.3">
                  <p:embed/>
                  <p:pic>
                    <p:nvPicPr>
                      <p:cNvPr id="251911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95600"/>
                        <a:ext cx="265113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91" name="Line 23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12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Equation" r:id="rId15" imgW="10972800" imgH="14020800" progId="Equation.3">
                  <p:embed/>
                </p:oleObj>
              </mc:Choice>
              <mc:Fallback>
                <p:oleObj name="Equation" r:id="rId15" imgW="10972800" imgH="14020800" progId="Equation.3">
                  <p:embed/>
                  <p:pic>
                    <p:nvPicPr>
                      <p:cNvPr id="25191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57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93" name="Text Box 25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4648200" y="5029200"/>
            <a:ext cx="17097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“reject”</a:t>
            </a:r>
          </a:p>
        </p:txBody>
      </p:sp>
      <p:sp>
        <p:nvSpPr>
          <p:cNvPr id="135196" name="Text Box 28"/>
          <p:cNvSpPr txBox="1">
            <a:spLocks noChangeArrowheads="1"/>
          </p:cNvSpPr>
          <p:nvPr/>
        </p:nvSpPr>
        <p:spPr bwMode="auto">
          <a:xfrm>
            <a:off x="457200" y="1981200"/>
            <a:ext cx="5141913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Input cannot be consumed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685800" y="1371600"/>
          <a:ext cx="546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3" imgW="13106400" imgH="7315200" progId="Equation.3">
                  <p:embed/>
                </p:oleObj>
              </mc:Choice>
              <mc:Fallback>
                <p:oleObj name="Equation" r:id="rId3" imgW="13106400" imgH="7315200" progId="Equation.3">
                  <p:embed/>
                  <p:pic>
                    <p:nvPicPr>
                      <p:cNvPr id="139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71600"/>
                        <a:ext cx="5461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447800" y="1219200"/>
            <a:ext cx="4795838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is accepted by the NFA: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57200" y="3200400"/>
            <a:ext cx="3200400" cy="1752600"/>
            <a:chOff x="672" y="1680"/>
            <a:chExt cx="3264" cy="1872"/>
          </a:xfrm>
        </p:grpSpPr>
        <p:sp>
          <p:nvSpPr>
            <p:cNvPr id="139286" name="Oval 22"/>
            <p:cNvSpPr>
              <a:spLocks noChangeArrowheads="1"/>
            </p:cNvSpPr>
            <p:nvPr/>
          </p:nvSpPr>
          <p:spPr bwMode="auto">
            <a:xfrm>
              <a:off x="2208" y="1776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7" name="Oval 23"/>
            <p:cNvSpPr>
              <a:spLocks noChangeArrowheads="1"/>
            </p:cNvSpPr>
            <p:nvPr/>
          </p:nvSpPr>
          <p:spPr bwMode="auto">
            <a:xfrm>
              <a:off x="1008" y="2544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8" name="Oval 24"/>
            <p:cNvSpPr>
              <a:spLocks noChangeArrowheads="1"/>
            </p:cNvSpPr>
            <p:nvPr/>
          </p:nvSpPr>
          <p:spPr bwMode="auto">
            <a:xfrm>
              <a:off x="2208" y="3120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9" name="Line 25"/>
            <p:cNvSpPr>
              <a:spLocks noChangeShapeType="1"/>
            </p:cNvSpPr>
            <p:nvPr/>
          </p:nvSpPr>
          <p:spPr bwMode="auto">
            <a:xfrm flipV="1">
              <a:off x="1392" y="2064"/>
              <a:ext cx="816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0" name="Line 26"/>
            <p:cNvSpPr>
              <a:spLocks noChangeShapeType="1"/>
            </p:cNvSpPr>
            <p:nvPr/>
          </p:nvSpPr>
          <p:spPr bwMode="auto">
            <a:xfrm>
              <a:off x="1393" y="2877"/>
              <a:ext cx="81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1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2" name="Oval 28"/>
            <p:cNvSpPr>
              <a:spLocks noChangeArrowheads="1"/>
            </p:cNvSpPr>
            <p:nvPr/>
          </p:nvSpPr>
          <p:spPr bwMode="auto">
            <a:xfrm>
              <a:off x="3408" y="1776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93" name="Line 29"/>
            <p:cNvSpPr>
              <a:spLocks noChangeShapeType="1"/>
            </p:cNvSpPr>
            <p:nvPr/>
          </p:nvSpPr>
          <p:spPr bwMode="auto">
            <a:xfrm>
              <a:off x="2640" y="201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9294" name="Object 30"/>
            <p:cNvGraphicFramePr>
              <a:graphicFrameLocks noChangeAspect="1"/>
            </p:cNvGraphicFramePr>
            <p:nvPr/>
          </p:nvGraphicFramePr>
          <p:xfrm>
            <a:off x="1056" y="2544"/>
            <a:ext cx="30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0" name="Equation" r:id="rId5" imgW="11582400" imgH="14020800" progId="Equation.3">
                    <p:embed/>
                  </p:oleObj>
                </mc:Choice>
                <mc:Fallback>
                  <p:oleObj name="Equation" r:id="rId5" imgW="11582400" imgH="14020800" progId="Equation.3">
                    <p:embed/>
                    <p:pic>
                      <p:nvPicPr>
                        <p:cNvPr id="139294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544"/>
                          <a:ext cx="304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95" name="Object 31"/>
            <p:cNvGraphicFramePr>
              <a:graphicFrameLocks noChangeAspect="1"/>
            </p:cNvGraphicFramePr>
            <p:nvPr/>
          </p:nvGraphicFramePr>
          <p:xfrm>
            <a:off x="2304" y="1776"/>
            <a:ext cx="25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1" name="Equation" r:id="rId7" imgW="9753600" imgH="13716000" progId="Equation.3">
                    <p:embed/>
                  </p:oleObj>
                </mc:Choice>
                <mc:Fallback>
                  <p:oleObj name="Equation" r:id="rId7" imgW="9753600" imgH="13716000" progId="Equation.3">
                    <p:embed/>
                    <p:pic>
                      <p:nvPicPr>
                        <p:cNvPr id="139295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776"/>
                          <a:ext cx="256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296" name="Oval 32"/>
            <p:cNvSpPr>
              <a:spLocks noChangeArrowheads="1"/>
            </p:cNvSpPr>
            <p:nvPr/>
          </p:nvSpPr>
          <p:spPr bwMode="auto">
            <a:xfrm>
              <a:off x="3312" y="1680"/>
              <a:ext cx="624" cy="6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39297" name="Object 33"/>
            <p:cNvGraphicFramePr>
              <a:graphicFrameLocks noChangeAspect="1"/>
            </p:cNvGraphicFramePr>
            <p:nvPr/>
          </p:nvGraphicFramePr>
          <p:xfrm>
            <a:off x="3456" y="1776"/>
            <a:ext cx="30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2" name="Equation" r:id="rId9" imgW="11582400" imgH="13716000" progId="Equation.3">
                    <p:embed/>
                  </p:oleObj>
                </mc:Choice>
                <mc:Fallback>
                  <p:oleObj name="Equation" r:id="rId9" imgW="11582400" imgH="13716000" progId="Equation.3">
                    <p:embed/>
                    <p:pic>
                      <p:nvPicPr>
                        <p:cNvPr id="139297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776"/>
                          <a:ext cx="304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98" name="Object 34"/>
            <p:cNvGraphicFramePr>
              <a:graphicFrameLocks noChangeAspect="1"/>
            </p:cNvGraphicFramePr>
            <p:nvPr/>
          </p:nvGraphicFramePr>
          <p:xfrm>
            <a:off x="2304" y="3120"/>
            <a:ext cx="28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3" name="Equation" r:id="rId11" imgW="10972800" imgH="14020800" progId="Equation.3">
                    <p:embed/>
                  </p:oleObj>
                </mc:Choice>
                <mc:Fallback>
                  <p:oleObj name="Equation" r:id="rId11" imgW="10972800" imgH="14020800" progId="Equation.3">
                    <p:embed/>
                    <p:pic>
                      <p:nvPicPr>
                        <p:cNvPr id="139298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120"/>
                          <a:ext cx="28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299" name="Object 35"/>
            <p:cNvGraphicFramePr>
              <a:graphicFrameLocks noChangeAspect="1"/>
            </p:cNvGraphicFramePr>
            <p:nvPr/>
          </p:nvGraphicFramePr>
          <p:xfrm>
            <a:off x="1680" y="2160"/>
            <a:ext cx="16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4" name="Equation" r:id="rId13" imgW="6400800" imgH="6705600" progId="Equation.3">
                    <p:embed/>
                  </p:oleObj>
                </mc:Choice>
                <mc:Fallback>
                  <p:oleObj name="Equation" r:id="rId13" imgW="6400800" imgH="6705600" progId="Equation.3">
                    <p:embed/>
                    <p:pic>
                      <p:nvPicPr>
                        <p:cNvPr id="139299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160"/>
                          <a:ext cx="167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300" name="Object 36"/>
            <p:cNvGraphicFramePr>
              <a:graphicFrameLocks noChangeAspect="1"/>
            </p:cNvGraphicFramePr>
            <p:nvPr/>
          </p:nvGraphicFramePr>
          <p:xfrm>
            <a:off x="1680" y="2832"/>
            <a:ext cx="16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Equation" r:id="rId15" imgW="6400800" imgH="6705600" progId="Equation.3">
                    <p:embed/>
                  </p:oleObj>
                </mc:Choice>
                <mc:Fallback>
                  <p:oleObj name="Equation" r:id="rId15" imgW="6400800" imgH="6705600" progId="Equation.3">
                    <p:embed/>
                    <p:pic>
                      <p:nvPicPr>
                        <p:cNvPr id="13930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832"/>
                          <a:ext cx="167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301" name="Object 37"/>
            <p:cNvGraphicFramePr>
              <a:graphicFrameLocks noChangeAspect="1"/>
            </p:cNvGraphicFramePr>
            <p:nvPr/>
          </p:nvGraphicFramePr>
          <p:xfrm>
            <a:off x="2880" y="1824"/>
            <a:ext cx="16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Equation" r:id="rId16" imgW="6400800" imgH="6705600" progId="Equation.3">
                    <p:embed/>
                  </p:oleObj>
                </mc:Choice>
                <mc:Fallback>
                  <p:oleObj name="Equation" r:id="rId16" imgW="6400800" imgH="6705600" progId="Equation.3">
                    <p:embed/>
                    <p:pic>
                      <p:nvPicPr>
                        <p:cNvPr id="139301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824"/>
                          <a:ext cx="167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302" name="Text Box 38"/>
          <p:cNvSpPr txBox="1">
            <a:spLocks noChangeArrowheads="1"/>
          </p:cNvSpPr>
          <p:nvPr/>
        </p:nvSpPr>
        <p:spPr bwMode="auto">
          <a:xfrm>
            <a:off x="2590800" y="2590800"/>
            <a:ext cx="1763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“accept”</a:t>
            </a:r>
          </a:p>
        </p:txBody>
      </p:sp>
      <p:sp>
        <p:nvSpPr>
          <p:cNvPr id="139304" name="Oval 40"/>
          <p:cNvSpPr>
            <a:spLocks noChangeArrowheads="1"/>
          </p:cNvSpPr>
          <p:nvPr/>
        </p:nvSpPr>
        <p:spPr bwMode="auto">
          <a:xfrm>
            <a:off x="6738938" y="3230563"/>
            <a:ext cx="427037" cy="4365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5" name="Oval 41"/>
          <p:cNvSpPr>
            <a:spLocks noChangeArrowheads="1"/>
          </p:cNvSpPr>
          <p:nvPr/>
        </p:nvSpPr>
        <p:spPr bwMode="auto">
          <a:xfrm>
            <a:off x="5556250" y="4006850"/>
            <a:ext cx="425450" cy="43656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6" name="Oval 42"/>
          <p:cNvSpPr>
            <a:spLocks noChangeArrowheads="1"/>
          </p:cNvSpPr>
          <p:nvPr/>
        </p:nvSpPr>
        <p:spPr bwMode="auto">
          <a:xfrm>
            <a:off x="6738938" y="4587875"/>
            <a:ext cx="427037" cy="43656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7" name="Line 43"/>
          <p:cNvSpPr>
            <a:spLocks noChangeShapeType="1"/>
          </p:cNvSpPr>
          <p:nvPr/>
        </p:nvSpPr>
        <p:spPr bwMode="auto">
          <a:xfrm flipV="1">
            <a:off x="5934075" y="3521075"/>
            <a:ext cx="804863" cy="582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08" name="Line 44"/>
          <p:cNvSpPr>
            <a:spLocks noChangeShapeType="1"/>
          </p:cNvSpPr>
          <p:nvPr/>
        </p:nvSpPr>
        <p:spPr bwMode="auto">
          <a:xfrm>
            <a:off x="5935663" y="4343400"/>
            <a:ext cx="806450" cy="434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09" name="Line 45"/>
          <p:cNvSpPr>
            <a:spLocks noChangeShapeType="1"/>
          </p:cNvSpPr>
          <p:nvPr/>
        </p:nvSpPr>
        <p:spPr bwMode="auto">
          <a:xfrm flipV="1">
            <a:off x="5148263" y="4248150"/>
            <a:ext cx="407987" cy="28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10" name="Oval 46"/>
          <p:cNvSpPr>
            <a:spLocks noChangeArrowheads="1"/>
          </p:cNvSpPr>
          <p:nvPr/>
        </p:nvSpPr>
        <p:spPr bwMode="auto">
          <a:xfrm>
            <a:off x="7923213" y="3230563"/>
            <a:ext cx="425450" cy="4365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11" name="Line 47"/>
          <p:cNvSpPr>
            <a:spLocks noChangeShapeType="1"/>
          </p:cNvSpPr>
          <p:nvPr/>
        </p:nvSpPr>
        <p:spPr bwMode="auto">
          <a:xfrm>
            <a:off x="7165975" y="3473450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39312" name="Object 48"/>
          <p:cNvGraphicFramePr>
            <a:graphicFrameLocks noChangeAspect="1"/>
          </p:cNvGraphicFramePr>
          <p:nvPr/>
        </p:nvGraphicFramePr>
        <p:xfrm>
          <a:off x="5603875" y="4006850"/>
          <a:ext cx="2984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17" imgW="11582400" imgH="14020800" progId="Equation.3">
                  <p:embed/>
                </p:oleObj>
              </mc:Choice>
              <mc:Fallback>
                <p:oleObj name="Equation" r:id="rId17" imgW="11582400" imgH="14020800" progId="Equation.3">
                  <p:embed/>
                  <p:pic>
                    <p:nvPicPr>
                      <p:cNvPr id="139312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75" y="4006850"/>
                        <a:ext cx="29845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13" name="Object 49"/>
          <p:cNvGraphicFramePr>
            <a:graphicFrameLocks noChangeAspect="1"/>
          </p:cNvGraphicFramePr>
          <p:nvPr/>
        </p:nvGraphicFramePr>
        <p:xfrm>
          <a:off x="6834188" y="3230563"/>
          <a:ext cx="2524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18" imgW="9753600" imgH="13716000" progId="Equation.3">
                  <p:embed/>
                </p:oleObj>
              </mc:Choice>
              <mc:Fallback>
                <p:oleObj name="Equation" r:id="rId18" imgW="9753600" imgH="13716000" progId="Equation.3">
                  <p:embed/>
                  <p:pic>
                    <p:nvPicPr>
                      <p:cNvPr id="13931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3230563"/>
                        <a:ext cx="25241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314" name="Oval 50"/>
          <p:cNvSpPr>
            <a:spLocks noChangeArrowheads="1"/>
          </p:cNvSpPr>
          <p:nvPr/>
        </p:nvSpPr>
        <p:spPr bwMode="auto">
          <a:xfrm>
            <a:off x="7827963" y="3133725"/>
            <a:ext cx="615950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9315" name="Object 51"/>
          <p:cNvGraphicFramePr>
            <a:graphicFrameLocks noChangeAspect="1"/>
          </p:cNvGraphicFramePr>
          <p:nvPr/>
        </p:nvGraphicFramePr>
        <p:xfrm>
          <a:off x="7969250" y="3230563"/>
          <a:ext cx="3000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19" imgW="11582400" imgH="13716000" progId="Equation.3">
                  <p:embed/>
                </p:oleObj>
              </mc:Choice>
              <mc:Fallback>
                <p:oleObj name="Equation" r:id="rId19" imgW="11582400" imgH="13716000" progId="Equation.3">
                  <p:embed/>
                  <p:pic>
                    <p:nvPicPr>
                      <p:cNvPr id="139315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0" y="3230563"/>
                        <a:ext cx="300038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16" name="Object 52"/>
          <p:cNvGraphicFramePr>
            <a:graphicFrameLocks noChangeAspect="1"/>
          </p:cNvGraphicFramePr>
          <p:nvPr/>
        </p:nvGraphicFramePr>
        <p:xfrm>
          <a:off x="6218238" y="361791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Equation" r:id="rId20" imgW="6400800" imgH="6705600" progId="Equation.3">
                  <p:embed/>
                </p:oleObj>
              </mc:Choice>
              <mc:Fallback>
                <p:oleObj name="Equation" r:id="rId20" imgW="6400800" imgH="6705600" progId="Equation.3">
                  <p:embed/>
                  <p:pic>
                    <p:nvPicPr>
                      <p:cNvPr id="13931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61791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17" name="Object 53"/>
          <p:cNvGraphicFramePr>
            <a:graphicFrameLocks noChangeAspect="1"/>
          </p:cNvGraphicFramePr>
          <p:nvPr/>
        </p:nvGraphicFramePr>
        <p:xfrm>
          <a:off x="6218238" y="429736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21" imgW="6400800" imgH="6705600" progId="Equation.3">
                  <p:embed/>
                </p:oleObj>
              </mc:Choice>
              <mc:Fallback>
                <p:oleObj name="Equation" r:id="rId21" imgW="6400800" imgH="6705600" progId="Equation.3">
                  <p:embed/>
                  <p:pic>
                    <p:nvPicPr>
                      <p:cNvPr id="139317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429736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18" name="Object 54"/>
          <p:cNvGraphicFramePr>
            <a:graphicFrameLocks noChangeAspect="1"/>
          </p:cNvGraphicFramePr>
          <p:nvPr/>
        </p:nvGraphicFramePr>
        <p:xfrm>
          <a:off x="7402513" y="3279775"/>
          <a:ext cx="163512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Equation" r:id="rId22" imgW="6400800" imgH="6705600" progId="Equation.3">
                  <p:embed/>
                </p:oleObj>
              </mc:Choice>
              <mc:Fallback>
                <p:oleObj name="Equation" r:id="rId22" imgW="6400800" imgH="6705600" progId="Equation.3">
                  <p:embed/>
                  <p:pic>
                    <p:nvPicPr>
                      <p:cNvPr id="13931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513" y="3279775"/>
                        <a:ext cx="163512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19" name="Object 55"/>
          <p:cNvGraphicFramePr>
            <a:graphicFrameLocks noChangeAspect="1"/>
          </p:cNvGraphicFramePr>
          <p:nvPr/>
        </p:nvGraphicFramePr>
        <p:xfrm>
          <a:off x="6834188" y="4587875"/>
          <a:ext cx="2841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Equation" r:id="rId23" imgW="10972800" imgH="14020800" progId="Equation.3">
                  <p:embed/>
                </p:oleObj>
              </mc:Choice>
              <mc:Fallback>
                <p:oleObj name="Equation" r:id="rId23" imgW="10972800" imgH="14020800" progId="Equation.3">
                  <p:embed/>
                  <p:pic>
                    <p:nvPicPr>
                      <p:cNvPr id="139319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4587875"/>
                        <a:ext cx="284162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320" name="Text Box 56"/>
          <p:cNvSpPr txBox="1">
            <a:spLocks noChangeArrowheads="1"/>
          </p:cNvSpPr>
          <p:nvPr/>
        </p:nvSpPr>
        <p:spPr bwMode="auto">
          <a:xfrm>
            <a:off x="7434263" y="4505325"/>
            <a:ext cx="1709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“reject”</a:t>
            </a:r>
          </a:p>
        </p:txBody>
      </p:sp>
      <p:sp>
        <p:nvSpPr>
          <p:cNvPr id="139321" name="Text Box 57"/>
          <p:cNvSpPr txBox="1">
            <a:spLocks noChangeArrowheads="1"/>
          </p:cNvSpPr>
          <p:nvPr/>
        </p:nvSpPr>
        <p:spPr bwMode="auto">
          <a:xfrm>
            <a:off x="152400" y="4953000"/>
            <a:ext cx="2681288" cy="17478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because this </a:t>
            </a:r>
          </a:p>
          <a:p>
            <a:r>
              <a:rPr lang="en-US"/>
              <a:t>computation</a:t>
            </a:r>
          </a:p>
          <a:p>
            <a:r>
              <a:rPr lang="en-US"/>
              <a:t>accepts </a:t>
            </a:r>
          </a:p>
        </p:txBody>
      </p:sp>
      <p:graphicFrame>
        <p:nvGraphicFramePr>
          <p:cNvPr id="139322" name="Object 58"/>
          <p:cNvGraphicFramePr>
            <a:graphicFrameLocks noChangeAspect="1"/>
          </p:cNvGraphicFramePr>
          <p:nvPr/>
        </p:nvGraphicFramePr>
        <p:xfrm>
          <a:off x="1828800" y="6248400"/>
          <a:ext cx="546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Equation" r:id="rId24" imgW="13106400" imgH="7315200" progId="Equation.3">
                  <p:embed/>
                </p:oleObj>
              </mc:Choice>
              <mc:Fallback>
                <p:oleObj name="Equation" r:id="rId24" imgW="13106400" imgH="7315200" progId="Equation.3">
                  <p:embed/>
                  <p:pic>
                    <p:nvPicPr>
                      <p:cNvPr id="139322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48400"/>
                        <a:ext cx="5461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0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NFA for strings containing 01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3733800"/>
            <a:ext cx="1371600" cy="609600"/>
            <a:chOff x="624" y="2352"/>
            <a:chExt cx="864" cy="384"/>
          </a:xfrm>
        </p:grpSpPr>
        <p:sp>
          <p:nvSpPr>
            <p:cNvPr id="18490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0</a:t>
              </a:r>
            </a:p>
          </p:txBody>
        </p:sp>
        <p:sp>
          <p:nvSpPr>
            <p:cNvPr id="18491" name="Line 5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2" name="Text Box 6"/>
            <p:cNvSpPr txBox="1">
              <a:spLocks noChangeArrowheads="1"/>
            </p:cNvSpPr>
            <p:nvPr/>
          </p:nvSpPr>
          <p:spPr bwMode="auto">
            <a:xfrm>
              <a:off x="624" y="2352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362200" y="3697288"/>
            <a:ext cx="990600" cy="646112"/>
            <a:chOff x="2016" y="2329"/>
            <a:chExt cx="624" cy="407"/>
          </a:xfrm>
        </p:grpSpPr>
        <p:sp>
          <p:nvSpPr>
            <p:cNvPr id="18487" name="Line 8"/>
            <p:cNvSpPr>
              <a:spLocks noChangeShapeType="1"/>
            </p:cNvSpPr>
            <p:nvPr/>
          </p:nvSpPr>
          <p:spPr bwMode="auto">
            <a:xfrm>
              <a:off x="2016" y="259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8" name="Oval 9"/>
            <p:cNvSpPr>
              <a:spLocks noChangeArrowheads="1"/>
            </p:cNvSpPr>
            <p:nvPr/>
          </p:nvSpPr>
          <p:spPr bwMode="auto">
            <a:xfrm>
              <a:off x="2352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1</a:t>
              </a:r>
            </a:p>
          </p:txBody>
        </p:sp>
        <p:sp>
          <p:nvSpPr>
            <p:cNvPr id="18489" name="Text Box 10"/>
            <p:cNvSpPr txBox="1">
              <a:spLocks noChangeArrowheads="1"/>
            </p:cNvSpPr>
            <p:nvPr/>
          </p:nvSpPr>
          <p:spPr bwMode="auto">
            <a:xfrm>
              <a:off x="2054" y="2329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hlink"/>
                  </a:solidFill>
                </a:rPr>
                <a:t>0</a:t>
              </a:r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752600" y="3163888"/>
            <a:ext cx="608013" cy="722312"/>
            <a:chOff x="1752600" y="3163888"/>
            <a:chExt cx="608013" cy="722312"/>
          </a:xfrm>
        </p:grpSpPr>
        <p:sp>
          <p:nvSpPr>
            <p:cNvPr id="18485" name="Freeform 13"/>
            <p:cNvSpPr>
              <a:spLocks/>
            </p:cNvSpPr>
            <p:nvPr/>
          </p:nvSpPr>
          <p:spPr bwMode="auto">
            <a:xfrm>
              <a:off x="1879600" y="3568700"/>
              <a:ext cx="419100" cy="317500"/>
            </a:xfrm>
            <a:custGeom>
              <a:avLst/>
              <a:gdLst>
                <a:gd name="T0" fmla="*/ 2147483647 w 264"/>
                <a:gd name="T1" fmla="*/ 2147483647 h 200"/>
                <a:gd name="T2" fmla="*/ 2147483647 w 264"/>
                <a:gd name="T3" fmla="*/ 2147483647 h 200"/>
                <a:gd name="T4" fmla="*/ 2147483647 w 264"/>
                <a:gd name="T5" fmla="*/ 2147483647 h 200"/>
                <a:gd name="T6" fmla="*/ 2147483647 w 264"/>
                <a:gd name="T7" fmla="*/ 2147483647 h 200"/>
                <a:gd name="T8" fmla="*/ 2147483647 w 264"/>
                <a:gd name="T9" fmla="*/ 2147483647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6" name="Text Box 14"/>
            <p:cNvSpPr txBox="1">
              <a:spLocks noChangeArrowheads="1"/>
            </p:cNvSpPr>
            <p:nvPr/>
          </p:nvSpPr>
          <p:spPr bwMode="auto">
            <a:xfrm>
              <a:off x="1752600" y="3163888"/>
              <a:ext cx="608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hlink"/>
                  </a:solidFill>
                </a:rPr>
                <a:t>0</a:t>
              </a:r>
              <a:r>
                <a:rPr lang="en-US"/>
                <a:t>,1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876675" y="3124200"/>
            <a:ext cx="693738" cy="722313"/>
            <a:chOff x="2970" y="1968"/>
            <a:chExt cx="437" cy="455"/>
          </a:xfrm>
        </p:grpSpPr>
        <p:sp>
          <p:nvSpPr>
            <p:cNvPr id="18483" name="Freeform 16"/>
            <p:cNvSpPr>
              <a:spLocks/>
            </p:cNvSpPr>
            <p:nvPr/>
          </p:nvSpPr>
          <p:spPr bwMode="auto">
            <a:xfrm>
              <a:off x="2970" y="2223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4" name="Text Box 17"/>
            <p:cNvSpPr txBox="1">
              <a:spLocks noChangeArrowheads="1"/>
            </p:cNvSpPr>
            <p:nvPr/>
          </p:nvSpPr>
          <p:spPr bwMode="auto">
            <a:xfrm>
              <a:off x="3024" y="1968"/>
              <a:ext cx="3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0,1</a:t>
              </a: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3352800" y="3657600"/>
            <a:ext cx="990600" cy="685800"/>
            <a:chOff x="2640" y="2304"/>
            <a:chExt cx="624" cy="432"/>
          </a:xfrm>
        </p:grpSpPr>
        <p:sp>
          <p:nvSpPr>
            <p:cNvPr id="18480" name="Text Box 22"/>
            <p:cNvSpPr txBox="1">
              <a:spLocks noChangeArrowheads="1"/>
            </p:cNvSpPr>
            <p:nvPr/>
          </p:nvSpPr>
          <p:spPr bwMode="auto">
            <a:xfrm>
              <a:off x="2688" y="230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8481" name="Oval 23"/>
            <p:cNvSpPr>
              <a:spLocks noChangeArrowheads="1"/>
            </p:cNvSpPr>
            <p:nvPr/>
          </p:nvSpPr>
          <p:spPr bwMode="auto">
            <a:xfrm>
              <a:off x="2976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2</a:t>
              </a:r>
            </a:p>
          </p:txBody>
        </p:sp>
        <p:sp>
          <p:nvSpPr>
            <p:cNvPr id="18482" name="Line 24"/>
            <p:cNvSpPr>
              <a:spLocks noChangeShapeType="1"/>
            </p:cNvSpPr>
            <p:nvPr/>
          </p:nvSpPr>
          <p:spPr bwMode="auto">
            <a:xfrm>
              <a:off x="2640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3717925" y="3810000"/>
            <a:ext cx="844550" cy="1319213"/>
            <a:chOff x="2342" y="2400"/>
            <a:chExt cx="532" cy="831"/>
          </a:xfrm>
        </p:grpSpPr>
        <p:sp>
          <p:nvSpPr>
            <p:cNvPr id="18478" name="Oval 26"/>
            <p:cNvSpPr>
              <a:spLocks noChangeArrowheads="1"/>
            </p:cNvSpPr>
            <p:nvPr/>
          </p:nvSpPr>
          <p:spPr bwMode="auto">
            <a:xfrm>
              <a:off x="2400" y="2400"/>
              <a:ext cx="384" cy="384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Text Box 27"/>
            <p:cNvSpPr txBox="1">
              <a:spLocks noChangeArrowheads="1"/>
            </p:cNvSpPr>
            <p:nvPr/>
          </p:nvSpPr>
          <p:spPr bwMode="auto">
            <a:xfrm>
              <a:off x="2342" y="2713"/>
              <a:ext cx="53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Final</a:t>
              </a:r>
            </a:p>
            <a:p>
              <a:r>
                <a:rPr lang="en-US"/>
                <a:t>state</a:t>
              </a:r>
            </a:p>
          </p:txBody>
        </p:sp>
      </p:grpSp>
      <p:sp>
        <p:nvSpPr>
          <p:cNvPr id="18442" name="Line 46"/>
          <p:cNvSpPr>
            <a:spLocks noChangeShapeType="1"/>
          </p:cNvSpPr>
          <p:nvPr/>
        </p:nvSpPr>
        <p:spPr bwMode="auto">
          <a:xfrm>
            <a:off x="5105400" y="4984750"/>
            <a:ext cx="990600" cy="0"/>
          </a:xfrm>
          <a:prstGeom prst="line">
            <a:avLst/>
          </a:prstGeom>
          <a:noFill/>
          <a:ln w="12700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50"/>
          <p:cNvSpPr>
            <a:spLocks noChangeShapeType="1"/>
          </p:cNvSpPr>
          <p:nvPr/>
        </p:nvSpPr>
        <p:spPr bwMode="auto">
          <a:xfrm>
            <a:off x="5105400" y="4984750"/>
            <a:ext cx="0" cy="334963"/>
          </a:xfrm>
          <a:prstGeom prst="line">
            <a:avLst/>
          </a:prstGeom>
          <a:noFill/>
          <a:ln w="12700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53"/>
          <p:cNvSpPr>
            <a:spLocks noChangeShapeType="1"/>
          </p:cNvSpPr>
          <p:nvPr/>
        </p:nvSpPr>
        <p:spPr bwMode="auto">
          <a:xfrm>
            <a:off x="6096000" y="4984750"/>
            <a:ext cx="9906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54"/>
          <p:cNvSpPr>
            <a:spLocks noChangeShapeType="1"/>
          </p:cNvSpPr>
          <p:nvPr/>
        </p:nvSpPr>
        <p:spPr bwMode="auto">
          <a:xfrm>
            <a:off x="5105400" y="5319713"/>
            <a:ext cx="0" cy="3349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57"/>
          <p:cNvSpPr>
            <a:spLocks noChangeShapeType="1"/>
          </p:cNvSpPr>
          <p:nvPr/>
        </p:nvSpPr>
        <p:spPr bwMode="auto">
          <a:xfrm>
            <a:off x="7086600" y="4984750"/>
            <a:ext cx="9906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58"/>
          <p:cNvSpPr>
            <a:spLocks noChangeShapeType="1"/>
          </p:cNvSpPr>
          <p:nvPr/>
        </p:nvSpPr>
        <p:spPr bwMode="auto">
          <a:xfrm>
            <a:off x="5105400" y="5654675"/>
            <a:ext cx="0" cy="334963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59"/>
          <p:cNvSpPr>
            <a:spLocks noChangeShapeType="1"/>
          </p:cNvSpPr>
          <p:nvPr/>
        </p:nvSpPr>
        <p:spPr bwMode="auto">
          <a:xfrm>
            <a:off x="5105400" y="5989638"/>
            <a:ext cx="0" cy="3349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68"/>
          <p:cNvGrpSpPr>
            <a:grpSpLocks/>
          </p:cNvGrpSpPr>
          <p:nvPr/>
        </p:nvGrpSpPr>
        <p:grpSpPr bwMode="auto">
          <a:xfrm>
            <a:off x="4572000" y="2667000"/>
            <a:ext cx="3733800" cy="3657600"/>
            <a:chOff x="2880" y="1680"/>
            <a:chExt cx="2352" cy="2304"/>
          </a:xfrm>
        </p:grpSpPr>
        <p:sp>
          <p:nvSpPr>
            <p:cNvPr id="18453" name="Line 31"/>
            <p:cNvSpPr>
              <a:spLocks noChangeShapeType="1"/>
            </p:cNvSpPr>
            <p:nvPr/>
          </p:nvSpPr>
          <p:spPr bwMode="auto">
            <a:xfrm>
              <a:off x="2880" y="1728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Text Box 32"/>
            <p:cNvSpPr txBox="1">
              <a:spLocks noChangeArrowheads="1"/>
            </p:cNvSpPr>
            <p:nvPr/>
          </p:nvSpPr>
          <p:spPr bwMode="auto">
            <a:xfrm>
              <a:off x="3216" y="1680"/>
              <a:ext cx="2016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/>
                <a:t> </a:t>
              </a:r>
              <a:r>
                <a:rPr lang="en-US" sz="1800"/>
                <a:t>Q = {q</a:t>
              </a:r>
              <a:r>
                <a:rPr lang="en-US" sz="1800" baseline="-25000"/>
                <a:t>0</a:t>
              </a:r>
              <a:r>
                <a:rPr lang="en-US" sz="1800"/>
                <a:t>,q</a:t>
              </a:r>
              <a:r>
                <a:rPr lang="en-US" sz="1800" baseline="-25000"/>
                <a:t>1</a:t>
              </a:r>
              <a:r>
                <a:rPr lang="en-US" sz="1800"/>
                <a:t>,q</a:t>
              </a:r>
              <a:r>
                <a:rPr lang="en-US" sz="1800" baseline="-25000"/>
                <a:t>2</a:t>
              </a:r>
              <a:r>
                <a:rPr lang="en-US" sz="1800"/>
                <a:t>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</a:t>
              </a:r>
              <a:r>
                <a:rPr lang="en-US" sz="1800">
                  <a:sym typeface="Symbol" pitchFamily="28" charset="2"/>
                </a:rPr>
                <a:t> </a:t>
              </a:r>
              <a:r>
                <a:rPr lang="en-US" sz="1800"/>
                <a:t>= {0,1}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start state = q</a:t>
              </a:r>
              <a:r>
                <a:rPr lang="en-US" sz="1800" baseline="-25000"/>
                <a:t>0</a:t>
              </a:r>
              <a:r>
                <a:rPr lang="en-US" sz="1800"/>
                <a:t> 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F = {q</a:t>
              </a:r>
              <a:r>
                <a:rPr lang="en-US" sz="1800" baseline="-25000"/>
                <a:t>2</a:t>
              </a:r>
              <a:r>
                <a:rPr lang="en-US" sz="1800"/>
                <a:t>} </a:t>
              </a:r>
              <a:endParaRPr lang="el-GR" sz="1800">
                <a:cs typeface="Arial" charset="0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Transition table</a:t>
              </a:r>
            </a:p>
          </p:txBody>
        </p:sp>
        <p:pic>
          <p:nvPicPr>
            <p:cNvPr id="18455" name="Picture 33" descr="delt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64" y="3120"/>
              <a:ext cx="21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6" name="Rectangle 34"/>
            <p:cNvSpPr>
              <a:spLocks noChangeArrowheads="1"/>
            </p:cNvSpPr>
            <p:nvPr/>
          </p:nvSpPr>
          <p:spPr bwMode="auto">
            <a:xfrm>
              <a:off x="4464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18457" name="Rectangle 35"/>
            <p:cNvSpPr>
              <a:spLocks noChangeArrowheads="1"/>
            </p:cNvSpPr>
            <p:nvPr/>
          </p:nvSpPr>
          <p:spPr bwMode="auto">
            <a:xfrm>
              <a:off x="3840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</a:p>
          </p:txBody>
        </p:sp>
        <p:sp>
          <p:nvSpPr>
            <p:cNvPr id="18458" name="Rectangle 36"/>
            <p:cNvSpPr>
              <a:spLocks noChangeArrowheads="1"/>
            </p:cNvSpPr>
            <p:nvPr/>
          </p:nvSpPr>
          <p:spPr bwMode="auto">
            <a:xfrm>
              <a:off x="3216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*q</a:t>
              </a:r>
              <a:r>
                <a:rPr lang="en-US" sz="1600" b="1" baseline="-25000">
                  <a:solidFill>
                    <a:schemeClr val="hlink"/>
                  </a:solidFill>
                </a:rPr>
                <a:t>2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8459" name="Rectangle 37"/>
            <p:cNvSpPr>
              <a:spLocks noChangeArrowheads="1"/>
            </p:cNvSpPr>
            <p:nvPr/>
          </p:nvSpPr>
          <p:spPr bwMode="auto">
            <a:xfrm>
              <a:off x="4464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18460" name="Rectangle 38"/>
            <p:cNvSpPr>
              <a:spLocks noChangeArrowheads="1"/>
            </p:cNvSpPr>
            <p:nvPr/>
          </p:nvSpPr>
          <p:spPr bwMode="auto">
            <a:xfrm>
              <a:off x="3840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l-GR" sz="1600">
                  <a:cs typeface="Arial" charset="0"/>
                </a:rPr>
                <a:t>Φ</a:t>
              </a:r>
            </a:p>
          </p:txBody>
        </p:sp>
        <p:sp>
          <p:nvSpPr>
            <p:cNvPr id="18461" name="Rectangle 39"/>
            <p:cNvSpPr>
              <a:spLocks noChangeArrowheads="1"/>
            </p:cNvSpPr>
            <p:nvPr/>
          </p:nvSpPr>
          <p:spPr bwMode="auto">
            <a:xfrm>
              <a:off x="3216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1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8462" name="Rectangle 40"/>
            <p:cNvSpPr>
              <a:spLocks noChangeArrowheads="1"/>
            </p:cNvSpPr>
            <p:nvPr/>
          </p:nvSpPr>
          <p:spPr bwMode="auto">
            <a:xfrm>
              <a:off x="4464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0</a:t>
              </a:r>
              <a:r>
                <a:rPr lang="en-US" sz="1600"/>
                <a:t>}</a:t>
              </a:r>
            </a:p>
          </p:txBody>
        </p:sp>
        <p:sp>
          <p:nvSpPr>
            <p:cNvPr id="18463" name="Rectangle 41"/>
            <p:cNvSpPr>
              <a:spLocks noChangeArrowheads="1"/>
            </p:cNvSpPr>
            <p:nvPr/>
          </p:nvSpPr>
          <p:spPr bwMode="auto">
            <a:xfrm>
              <a:off x="3840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0</a:t>
              </a:r>
              <a:r>
                <a:rPr lang="en-US" sz="1600"/>
                <a:t>,q</a:t>
              </a:r>
              <a:r>
                <a:rPr lang="en-US" sz="1600" baseline="-25000"/>
                <a:t>1</a:t>
              </a:r>
              <a:r>
                <a:rPr lang="en-US" sz="1600"/>
                <a:t>}</a:t>
              </a:r>
            </a:p>
          </p:txBody>
        </p:sp>
        <p:sp>
          <p:nvSpPr>
            <p:cNvPr id="18464" name="Rectangle 42"/>
            <p:cNvSpPr>
              <a:spLocks noChangeArrowheads="1"/>
            </p:cNvSpPr>
            <p:nvPr/>
          </p:nvSpPr>
          <p:spPr bwMode="auto">
            <a:xfrm>
              <a:off x="3216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8465" name="Rectangle 43"/>
            <p:cNvSpPr>
              <a:spLocks noChangeArrowheads="1"/>
            </p:cNvSpPr>
            <p:nvPr/>
          </p:nvSpPr>
          <p:spPr bwMode="auto">
            <a:xfrm>
              <a:off x="4464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1</a:t>
              </a:r>
            </a:p>
          </p:txBody>
        </p:sp>
        <p:sp>
          <p:nvSpPr>
            <p:cNvPr id="18466" name="Rectangle 44"/>
            <p:cNvSpPr>
              <a:spLocks noChangeArrowheads="1"/>
            </p:cNvSpPr>
            <p:nvPr/>
          </p:nvSpPr>
          <p:spPr bwMode="auto">
            <a:xfrm>
              <a:off x="3840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8467" name="Rectangle 45"/>
            <p:cNvSpPr>
              <a:spLocks noChangeArrowheads="1"/>
            </p:cNvSpPr>
            <p:nvPr/>
          </p:nvSpPr>
          <p:spPr bwMode="auto">
            <a:xfrm>
              <a:off x="3216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endParaRPr lang="en-US" sz="1600"/>
            </a:p>
          </p:txBody>
        </p:sp>
        <p:sp>
          <p:nvSpPr>
            <p:cNvPr id="18468" name="Line 47"/>
            <p:cNvSpPr>
              <a:spLocks noChangeShapeType="1"/>
            </p:cNvSpPr>
            <p:nvPr/>
          </p:nvSpPr>
          <p:spPr bwMode="auto">
            <a:xfrm>
              <a:off x="3216" y="356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9" name="Line 48"/>
            <p:cNvSpPr>
              <a:spLocks noChangeShapeType="1"/>
            </p:cNvSpPr>
            <p:nvPr/>
          </p:nvSpPr>
          <p:spPr bwMode="auto">
            <a:xfrm>
              <a:off x="3216" y="37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0" name="Line 49"/>
            <p:cNvSpPr>
              <a:spLocks noChangeShapeType="1"/>
            </p:cNvSpPr>
            <p:nvPr/>
          </p:nvSpPr>
          <p:spPr bwMode="auto">
            <a:xfrm>
              <a:off x="3216" y="3984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1" name="Line 51"/>
            <p:cNvSpPr>
              <a:spLocks noChangeShapeType="1"/>
            </p:cNvSpPr>
            <p:nvPr/>
          </p:nvSpPr>
          <p:spPr bwMode="auto">
            <a:xfrm>
              <a:off x="4464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2" name="Line 52"/>
            <p:cNvSpPr>
              <a:spLocks noChangeShapeType="1"/>
            </p:cNvSpPr>
            <p:nvPr/>
          </p:nvSpPr>
          <p:spPr bwMode="auto">
            <a:xfrm>
              <a:off x="5088" y="3140"/>
              <a:ext cx="0" cy="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3" name="Line 55"/>
            <p:cNvSpPr>
              <a:spLocks noChangeShapeType="1"/>
            </p:cNvSpPr>
            <p:nvPr/>
          </p:nvSpPr>
          <p:spPr bwMode="auto">
            <a:xfrm>
              <a:off x="3840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4" name="Line 56"/>
            <p:cNvSpPr>
              <a:spLocks noChangeShapeType="1"/>
            </p:cNvSpPr>
            <p:nvPr/>
          </p:nvSpPr>
          <p:spPr bwMode="auto">
            <a:xfrm>
              <a:off x="3216" y="335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5" name="Text Box 61"/>
            <p:cNvSpPr txBox="1">
              <a:spLocks noChangeArrowheads="1"/>
            </p:cNvSpPr>
            <p:nvPr/>
          </p:nvSpPr>
          <p:spPr bwMode="auto">
            <a:xfrm rot="-5400000">
              <a:off x="2803" y="3572"/>
              <a:ext cx="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states</a:t>
              </a:r>
            </a:p>
          </p:txBody>
        </p:sp>
        <p:sp>
          <p:nvSpPr>
            <p:cNvPr id="18476" name="Text Box 62"/>
            <p:cNvSpPr txBox="1">
              <a:spLocks noChangeArrowheads="1"/>
            </p:cNvSpPr>
            <p:nvPr/>
          </p:nvSpPr>
          <p:spPr bwMode="auto">
            <a:xfrm>
              <a:off x="4054" y="2926"/>
              <a:ext cx="6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symbols</a:t>
              </a:r>
            </a:p>
          </p:txBody>
        </p:sp>
        <p:sp>
          <p:nvSpPr>
            <p:cNvPr id="18477" name="Line 65"/>
            <p:cNvSpPr>
              <a:spLocks noChangeShapeType="1"/>
            </p:cNvSpPr>
            <p:nvPr/>
          </p:nvSpPr>
          <p:spPr bwMode="auto">
            <a:xfrm>
              <a:off x="3072" y="3456"/>
              <a:ext cx="192" cy="0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1442" name="Text Box 66"/>
          <p:cNvSpPr txBox="1">
            <a:spLocks noChangeArrowheads="1"/>
          </p:cNvSpPr>
          <p:nvPr/>
        </p:nvSpPr>
        <p:spPr bwMode="auto">
          <a:xfrm>
            <a:off x="762000" y="5330825"/>
            <a:ext cx="3254375" cy="6413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hlink"/>
                </a:solidFill>
              </a:rPr>
              <a:t>What will happen if at state q</a:t>
            </a:r>
            <a:r>
              <a:rPr lang="en-US" sz="1800" baseline="-25000">
                <a:solidFill>
                  <a:schemeClr val="hlink"/>
                </a:solidFill>
              </a:rPr>
              <a:t>1</a:t>
            </a:r>
            <a:r>
              <a:rPr lang="en-US" sz="1800">
                <a:solidFill>
                  <a:schemeClr val="hlink"/>
                </a:solidFill>
              </a:rPr>
              <a:t> </a:t>
            </a:r>
            <a:br>
              <a:rPr lang="en-US" sz="1800">
                <a:solidFill>
                  <a:schemeClr val="hlink"/>
                </a:solidFill>
              </a:rPr>
            </a:br>
            <a:r>
              <a:rPr lang="en-US" sz="1800">
                <a:solidFill>
                  <a:schemeClr val="hlink"/>
                </a:solidFill>
              </a:rPr>
              <a:t>an input of 0 is received? </a:t>
            </a:r>
          </a:p>
        </p:txBody>
      </p:sp>
      <p:sp>
        <p:nvSpPr>
          <p:cNvPr id="101445" name="Text Box 69"/>
          <p:cNvSpPr txBox="1">
            <a:spLocks noChangeArrowheads="1"/>
          </p:cNvSpPr>
          <p:nvPr/>
        </p:nvSpPr>
        <p:spPr bwMode="auto">
          <a:xfrm>
            <a:off x="228600" y="2590800"/>
            <a:ext cx="3284538" cy="366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hlink"/>
                </a:solidFill>
              </a:rPr>
              <a:t>Why is this non-deterministic? 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42" grpId="0" animBg="1"/>
      <p:bldP spid="10144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Differences: DFA vs. NFA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1800" b="1" u="sng" dirty="0"/>
              <a:t>DFA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hlink"/>
                </a:solidFill>
              </a:rPr>
              <a:t>All transitions are deterministic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Each transition leads to exactly one state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folHlink"/>
                </a:solidFill>
              </a:rPr>
              <a:t>For each state, transition on all possible symbols (alphabet) should be defined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008000"/>
                </a:solidFill>
              </a:rPr>
              <a:t>Accepts input if the last state visited is in F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993300"/>
                </a:solidFill>
              </a:rPr>
              <a:t>Sometimes harder to construct because of the number of states</a:t>
            </a:r>
          </a:p>
          <a:p>
            <a:pPr marL="533400" indent="-533400">
              <a:lnSpc>
                <a:spcPct val="80000"/>
              </a:lnSpc>
              <a:buFont typeface="Wingdings" pitchFamily="28" charset="2"/>
              <a:buAutoNum type="arabicPeriod"/>
            </a:pP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Garamond" pitchFamily="18" charset="0"/>
              </a:rPr>
              <a:t>: </a:t>
            </a: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/>
              <a:t>×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dirty="0">
                <a:latin typeface="Garamond" pitchFamily="18" charset="0"/>
              </a:rPr>
              <a:t> → </a:t>
            </a: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/>
              <a:t> is a </a:t>
            </a:r>
            <a:r>
              <a:rPr lang="en-US" sz="2000" dirty="0">
                <a:solidFill>
                  <a:schemeClr val="accent2"/>
                </a:solidFill>
              </a:rPr>
              <a:t>transition function</a:t>
            </a:r>
            <a:endParaRPr lang="en-US" sz="2000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844900" y="1589566"/>
            <a:ext cx="4299099" cy="5268433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1800" b="1" u="sng" dirty="0"/>
              <a:t>NFA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hlink"/>
                </a:solidFill>
              </a:rPr>
              <a:t>Some transitions could be non-deterministic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A transition could lead to a subset of states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folHlink"/>
                </a:solidFill>
              </a:rPr>
              <a:t>Not all symbol transitions need to be defined explicitly (if undefined will go to an error state – this is just a design convenience, not to be confused with “non-determinism”)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008000"/>
                </a:solidFill>
              </a:rPr>
              <a:t>Accepts input if </a:t>
            </a:r>
            <a:r>
              <a:rPr lang="en-US" sz="2000" i="1" dirty="0">
                <a:solidFill>
                  <a:srgbClr val="008000"/>
                </a:solidFill>
              </a:rPr>
              <a:t>one of</a:t>
            </a:r>
            <a:r>
              <a:rPr lang="en-US" sz="2000" dirty="0">
                <a:solidFill>
                  <a:srgbClr val="008000"/>
                </a:solidFill>
              </a:rPr>
              <a:t> the last states is in F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993300"/>
                </a:solidFill>
              </a:rPr>
              <a:t>Generally easier than a DFA to construct</a:t>
            </a:r>
          </a:p>
          <a:p>
            <a:pPr marL="533400" indent="-533400">
              <a:lnSpc>
                <a:spcPct val="80000"/>
              </a:lnSpc>
              <a:buFont typeface="Arial" charset="0"/>
              <a:buAutoNum type="arabicPeriod"/>
            </a:pP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/>
              <a:t>×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dirty="0">
                <a:latin typeface="Garamond" pitchFamily="18" charset="0"/>
              </a:rPr>
              <a:t> → </a:t>
            </a:r>
            <a:r>
              <a:rPr lang="en-IN" sz="2000" dirty="0"/>
              <a:t>2</a:t>
            </a:r>
            <a:r>
              <a:rPr lang="en-IN" sz="2000" baseline="30000" dirty="0"/>
              <a:t>Q</a:t>
            </a:r>
            <a:r>
              <a:rPr lang="en-US" sz="2000" dirty="0">
                <a:solidFill>
                  <a:schemeClr val="hlink"/>
                </a:solidFill>
              </a:rPr>
              <a:t>      </a:t>
            </a:r>
            <a:r>
              <a:rPr lang="en-US" sz="2000" dirty="0">
                <a:solidFill>
                  <a:srgbClr val="C00000"/>
                </a:solidFill>
              </a:rPr>
              <a:t>[</a:t>
            </a:r>
            <a:r>
              <a:rPr lang="en-US" sz="2000" dirty="0" err="1">
                <a:solidFill>
                  <a:srgbClr val="C00000"/>
                </a:solidFill>
              </a:rPr>
              <a:t>powerset</a:t>
            </a:r>
            <a:r>
              <a:rPr lang="en-US" sz="2000" dirty="0">
                <a:solidFill>
                  <a:srgbClr val="C00000"/>
                </a:solidFill>
              </a:rPr>
              <a:t> of Q]</a:t>
            </a:r>
            <a:endParaRPr lang="en-US" sz="2000" dirty="0">
              <a:solidFill>
                <a:srgbClr val="CC3499"/>
              </a:solidFill>
            </a:endParaRP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4953000" y="19812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B0F0"/>
                </a:solidFill>
              </a:rPr>
              <a:t>What is an “error state” or dummy state?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153400" cy="4757758"/>
          </a:xfrm>
        </p:spPr>
        <p:txBody>
          <a:bodyPr/>
          <a:lstStyle/>
          <a:p>
            <a:pPr eaLnBrk="1" hangingPunct="1"/>
            <a:r>
              <a:rPr lang="en-US" dirty="0"/>
              <a:t>A DFA for recognizing the key word “</a:t>
            </a:r>
            <a:r>
              <a:rPr lang="en-US" i="1" dirty="0"/>
              <a:t>while</a:t>
            </a:r>
            <a:r>
              <a:rPr lang="en-US" dirty="0"/>
              <a:t>”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An NFA for the same purpose:</a:t>
            </a:r>
          </a:p>
          <a:p>
            <a:pPr lvl="1" eaLnBrk="1" hangingPunct="1"/>
            <a:endParaRPr lang="en-US" dirty="0"/>
          </a:p>
        </p:txBody>
      </p:sp>
      <p:sp>
        <p:nvSpPr>
          <p:cNvPr id="19461" name="Oval 4"/>
          <p:cNvSpPr>
            <a:spLocks noChangeArrowheads="1"/>
          </p:cNvSpPr>
          <p:nvPr/>
        </p:nvSpPr>
        <p:spPr bwMode="auto">
          <a:xfrm>
            <a:off x="33528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0</a:t>
            </a:r>
            <a:endParaRPr lang="en-US" sz="1800"/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2971800" y="3124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886200" y="27432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w</a:t>
            </a:r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>
            <a:off x="38100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Oval 8"/>
          <p:cNvSpPr>
            <a:spLocks noChangeArrowheads="1"/>
          </p:cNvSpPr>
          <p:nvPr/>
        </p:nvSpPr>
        <p:spPr bwMode="auto">
          <a:xfrm>
            <a:off x="42672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00600" y="2743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h</a:t>
            </a:r>
          </a:p>
        </p:txBody>
      </p:sp>
      <p:sp>
        <p:nvSpPr>
          <p:cNvPr id="19467" name="Line 10"/>
          <p:cNvSpPr>
            <a:spLocks noChangeShapeType="1"/>
          </p:cNvSpPr>
          <p:nvPr/>
        </p:nvSpPr>
        <p:spPr bwMode="auto">
          <a:xfrm>
            <a:off x="47244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Oval 11"/>
          <p:cNvSpPr>
            <a:spLocks noChangeArrowheads="1"/>
          </p:cNvSpPr>
          <p:nvPr/>
        </p:nvSpPr>
        <p:spPr bwMode="auto">
          <a:xfrm>
            <a:off x="51816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5715000" y="27432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>
            <a:off x="56388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Oval 14"/>
          <p:cNvSpPr>
            <a:spLocks noChangeArrowheads="1"/>
          </p:cNvSpPr>
          <p:nvPr/>
        </p:nvSpPr>
        <p:spPr bwMode="auto">
          <a:xfrm>
            <a:off x="60960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3</a:t>
            </a:r>
            <a:endParaRPr lang="en-US" sz="1800"/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6629400" y="27432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</a:t>
            </a:r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65532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7"/>
          <p:cNvSpPr>
            <a:spLocks noChangeArrowheads="1"/>
          </p:cNvSpPr>
          <p:nvPr/>
        </p:nvSpPr>
        <p:spPr bwMode="auto">
          <a:xfrm>
            <a:off x="70104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4</a:t>
            </a:r>
            <a:endParaRPr lang="en-US" sz="1800"/>
          </a:p>
        </p:txBody>
      </p:sp>
      <p:sp>
        <p:nvSpPr>
          <p:cNvPr id="19475" name="Text Box 18"/>
          <p:cNvSpPr txBox="1">
            <a:spLocks noChangeArrowheads="1"/>
          </p:cNvSpPr>
          <p:nvPr/>
        </p:nvSpPr>
        <p:spPr bwMode="auto">
          <a:xfrm>
            <a:off x="7543800" y="2743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</a:t>
            </a: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4676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Oval 20"/>
          <p:cNvSpPr>
            <a:spLocks noChangeArrowheads="1"/>
          </p:cNvSpPr>
          <p:nvPr/>
        </p:nvSpPr>
        <p:spPr bwMode="auto">
          <a:xfrm>
            <a:off x="80010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5</a:t>
            </a:r>
            <a:endParaRPr lang="en-US" sz="1800"/>
          </a:p>
        </p:txBody>
      </p:sp>
      <p:sp>
        <p:nvSpPr>
          <p:cNvPr id="19478" name="Oval 21"/>
          <p:cNvSpPr>
            <a:spLocks noChangeArrowheads="1"/>
          </p:cNvSpPr>
          <p:nvPr/>
        </p:nvSpPr>
        <p:spPr bwMode="auto">
          <a:xfrm>
            <a:off x="7924800" y="2819400"/>
            <a:ext cx="609600" cy="609600"/>
          </a:xfrm>
          <a:prstGeom prst="ellipse">
            <a:avLst/>
          </a:prstGeom>
          <a:solidFill>
            <a:schemeClr val="accent1">
              <a:alpha val="392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22"/>
          <p:cNvSpPr>
            <a:spLocks noChangeShapeType="1"/>
          </p:cNvSpPr>
          <p:nvPr/>
        </p:nvSpPr>
        <p:spPr bwMode="auto">
          <a:xfrm>
            <a:off x="3657600" y="3352800"/>
            <a:ext cx="1981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23"/>
          <p:cNvSpPr>
            <a:spLocks noChangeArrowheads="1"/>
          </p:cNvSpPr>
          <p:nvPr/>
        </p:nvSpPr>
        <p:spPr bwMode="auto">
          <a:xfrm>
            <a:off x="5562600" y="3962400"/>
            <a:ext cx="457200" cy="4572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err="1"/>
              <a:t>q</a:t>
            </a:r>
            <a:r>
              <a:rPr lang="en-US" sz="1800" baseline="-25000" dirty="0" err="1"/>
              <a:t>err</a:t>
            </a:r>
            <a:endParaRPr lang="en-US" sz="1800" dirty="0"/>
          </a:p>
        </p:txBody>
      </p:sp>
      <p:sp>
        <p:nvSpPr>
          <p:cNvPr id="19481" name="Line 24"/>
          <p:cNvSpPr>
            <a:spLocks noChangeShapeType="1"/>
          </p:cNvSpPr>
          <p:nvPr/>
        </p:nvSpPr>
        <p:spPr bwMode="auto">
          <a:xfrm>
            <a:off x="4572000" y="3352800"/>
            <a:ext cx="1143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25"/>
          <p:cNvSpPr>
            <a:spLocks noChangeShapeType="1"/>
          </p:cNvSpPr>
          <p:nvPr/>
        </p:nvSpPr>
        <p:spPr bwMode="auto">
          <a:xfrm>
            <a:off x="5486400" y="3352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26"/>
          <p:cNvSpPr>
            <a:spLocks noChangeShapeType="1"/>
          </p:cNvSpPr>
          <p:nvPr/>
        </p:nvSpPr>
        <p:spPr bwMode="auto">
          <a:xfrm flipH="1">
            <a:off x="5867400" y="33528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Line 27"/>
          <p:cNvSpPr>
            <a:spLocks noChangeShapeType="1"/>
          </p:cNvSpPr>
          <p:nvPr/>
        </p:nvSpPr>
        <p:spPr bwMode="auto">
          <a:xfrm flipH="1">
            <a:off x="5943600" y="3352800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Line 28"/>
          <p:cNvSpPr>
            <a:spLocks noChangeShapeType="1"/>
          </p:cNvSpPr>
          <p:nvPr/>
        </p:nvSpPr>
        <p:spPr bwMode="auto">
          <a:xfrm flipH="1">
            <a:off x="6019800" y="3352800"/>
            <a:ext cx="2057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Text Box 29"/>
          <p:cNvSpPr txBox="1">
            <a:spLocks noChangeArrowheads="1"/>
          </p:cNvSpPr>
          <p:nvPr/>
        </p:nvSpPr>
        <p:spPr bwMode="auto">
          <a:xfrm>
            <a:off x="4572000" y="3505200"/>
            <a:ext cx="276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Any other input symbol</a:t>
            </a:r>
          </a:p>
        </p:txBody>
      </p:sp>
      <p:sp>
        <p:nvSpPr>
          <p:cNvPr id="19487" name="Oval 4"/>
          <p:cNvSpPr>
            <a:spLocks noChangeArrowheads="1"/>
          </p:cNvSpPr>
          <p:nvPr/>
        </p:nvSpPr>
        <p:spPr bwMode="auto">
          <a:xfrm>
            <a:off x="31242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0</a:t>
            </a:r>
            <a:endParaRPr lang="en-US" sz="1800"/>
          </a:p>
        </p:txBody>
      </p:sp>
      <p:sp>
        <p:nvSpPr>
          <p:cNvPr id="19488" name="Line 5"/>
          <p:cNvSpPr>
            <a:spLocks noChangeShapeType="1"/>
          </p:cNvSpPr>
          <p:nvPr/>
        </p:nvSpPr>
        <p:spPr bwMode="auto">
          <a:xfrm>
            <a:off x="2743200" y="594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Text Box 6"/>
          <p:cNvSpPr txBox="1">
            <a:spLocks noChangeArrowheads="1"/>
          </p:cNvSpPr>
          <p:nvPr/>
        </p:nvSpPr>
        <p:spPr bwMode="auto">
          <a:xfrm>
            <a:off x="3657600" y="55626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w</a:t>
            </a:r>
          </a:p>
        </p:txBody>
      </p:sp>
      <p:sp>
        <p:nvSpPr>
          <p:cNvPr id="19490" name="Line 7"/>
          <p:cNvSpPr>
            <a:spLocks noChangeShapeType="1"/>
          </p:cNvSpPr>
          <p:nvPr/>
        </p:nvSpPr>
        <p:spPr bwMode="auto">
          <a:xfrm>
            <a:off x="35814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Oval 8"/>
          <p:cNvSpPr>
            <a:spLocks noChangeArrowheads="1"/>
          </p:cNvSpPr>
          <p:nvPr/>
        </p:nvSpPr>
        <p:spPr bwMode="auto">
          <a:xfrm>
            <a:off x="40386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19492" name="Text Box 9"/>
          <p:cNvSpPr txBox="1">
            <a:spLocks noChangeArrowheads="1"/>
          </p:cNvSpPr>
          <p:nvPr/>
        </p:nvSpPr>
        <p:spPr bwMode="auto">
          <a:xfrm>
            <a:off x="4572000" y="55626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h</a:t>
            </a:r>
          </a:p>
        </p:txBody>
      </p:sp>
      <p:sp>
        <p:nvSpPr>
          <p:cNvPr id="19493" name="Line 10"/>
          <p:cNvSpPr>
            <a:spLocks noChangeShapeType="1"/>
          </p:cNvSpPr>
          <p:nvPr/>
        </p:nvSpPr>
        <p:spPr bwMode="auto">
          <a:xfrm>
            <a:off x="44958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Oval 11"/>
          <p:cNvSpPr>
            <a:spLocks noChangeArrowheads="1"/>
          </p:cNvSpPr>
          <p:nvPr/>
        </p:nvSpPr>
        <p:spPr bwMode="auto">
          <a:xfrm>
            <a:off x="49530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19495" name="Text Box 12"/>
          <p:cNvSpPr txBox="1">
            <a:spLocks noChangeArrowheads="1"/>
          </p:cNvSpPr>
          <p:nvPr/>
        </p:nvSpPr>
        <p:spPr bwMode="auto">
          <a:xfrm>
            <a:off x="5486400" y="55626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</a:p>
        </p:txBody>
      </p:sp>
      <p:sp>
        <p:nvSpPr>
          <p:cNvPr id="19496" name="Line 13"/>
          <p:cNvSpPr>
            <a:spLocks noChangeShapeType="1"/>
          </p:cNvSpPr>
          <p:nvPr/>
        </p:nvSpPr>
        <p:spPr bwMode="auto">
          <a:xfrm>
            <a:off x="54102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Oval 14"/>
          <p:cNvSpPr>
            <a:spLocks noChangeArrowheads="1"/>
          </p:cNvSpPr>
          <p:nvPr/>
        </p:nvSpPr>
        <p:spPr bwMode="auto">
          <a:xfrm>
            <a:off x="58674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3</a:t>
            </a:r>
            <a:endParaRPr lang="en-US" sz="1800"/>
          </a:p>
        </p:txBody>
      </p:sp>
      <p:sp>
        <p:nvSpPr>
          <p:cNvPr id="19498" name="Text Box 15"/>
          <p:cNvSpPr txBox="1">
            <a:spLocks noChangeArrowheads="1"/>
          </p:cNvSpPr>
          <p:nvPr/>
        </p:nvSpPr>
        <p:spPr bwMode="auto">
          <a:xfrm>
            <a:off x="6400800" y="55626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</a:t>
            </a:r>
          </a:p>
        </p:txBody>
      </p:sp>
      <p:sp>
        <p:nvSpPr>
          <p:cNvPr id="19499" name="Line 16"/>
          <p:cNvSpPr>
            <a:spLocks noChangeShapeType="1"/>
          </p:cNvSpPr>
          <p:nvPr/>
        </p:nvSpPr>
        <p:spPr bwMode="auto">
          <a:xfrm>
            <a:off x="63246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Oval 17"/>
          <p:cNvSpPr>
            <a:spLocks noChangeArrowheads="1"/>
          </p:cNvSpPr>
          <p:nvPr/>
        </p:nvSpPr>
        <p:spPr bwMode="auto">
          <a:xfrm>
            <a:off x="67818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4</a:t>
            </a:r>
            <a:endParaRPr lang="en-US" sz="1800"/>
          </a:p>
        </p:txBody>
      </p:sp>
      <p:sp>
        <p:nvSpPr>
          <p:cNvPr id="19501" name="Text Box 18"/>
          <p:cNvSpPr txBox="1">
            <a:spLocks noChangeArrowheads="1"/>
          </p:cNvSpPr>
          <p:nvPr/>
        </p:nvSpPr>
        <p:spPr bwMode="auto">
          <a:xfrm>
            <a:off x="7315200" y="55626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</a:t>
            </a:r>
          </a:p>
        </p:txBody>
      </p:sp>
      <p:sp>
        <p:nvSpPr>
          <p:cNvPr id="19502" name="Line 19"/>
          <p:cNvSpPr>
            <a:spLocks noChangeShapeType="1"/>
          </p:cNvSpPr>
          <p:nvPr/>
        </p:nvSpPr>
        <p:spPr bwMode="auto">
          <a:xfrm>
            <a:off x="72390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Oval 20"/>
          <p:cNvSpPr>
            <a:spLocks noChangeArrowheads="1"/>
          </p:cNvSpPr>
          <p:nvPr/>
        </p:nvSpPr>
        <p:spPr bwMode="auto">
          <a:xfrm>
            <a:off x="77724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5</a:t>
            </a:r>
            <a:endParaRPr lang="en-US" sz="1800"/>
          </a:p>
        </p:txBody>
      </p:sp>
      <p:sp>
        <p:nvSpPr>
          <p:cNvPr id="19504" name="Oval 21"/>
          <p:cNvSpPr>
            <a:spLocks noChangeArrowheads="1"/>
          </p:cNvSpPr>
          <p:nvPr/>
        </p:nvSpPr>
        <p:spPr bwMode="auto">
          <a:xfrm>
            <a:off x="7696200" y="5638800"/>
            <a:ext cx="609600" cy="609600"/>
          </a:xfrm>
          <a:prstGeom prst="ellipse">
            <a:avLst/>
          </a:prstGeom>
          <a:solidFill>
            <a:schemeClr val="accent1">
              <a:alpha val="392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Freeform 51"/>
          <p:cNvSpPr>
            <a:spLocks/>
          </p:cNvSpPr>
          <p:nvPr/>
        </p:nvSpPr>
        <p:spPr bwMode="auto">
          <a:xfrm>
            <a:off x="5943600" y="4157663"/>
            <a:ext cx="301625" cy="422275"/>
          </a:xfrm>
          <a:custGeom>
            <a:avLst/>
            <a:gdLst>
              <a:gd name="T0" fmla="*/ 110505 w 301172"/>
              <a:gd name="T1" fmla="*/ 0 h 420914"/>
              <a:gd name="T2" fmla="*/ 287316 w 301172"/>
              <a:gd name="T3" fmla="*/ 393500 h 420914"/>
              <a:gd name="T4" fmla="*/ 0 w 301172"/>
              <a:gd name="T5" fmla="*/ 247342 h 420914"/>
              <a:gd name="T6" fmla="*/ 0 60000 65536"/>
              <a:gd name="T7" fmla="*/ 0 60000 65536"/>
              <a:gd name="T8" fmla="*/ 0 60000 65536"/>
              <a:gd name="T9" fmla="*/ 0 w 301172"/>
              <a:gd name="T10" fmla="*/ 0 h 420914"/>
              <a:gd name="T11" fmla="*/ 301172 w 301172"/>
              <a:gd name="T12" fmla="*/ 420914 h 4209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1172" h="420914">
                <a:moveTo>
                  <a:pt x="108857" y="0"/>
                </a:moveTo>
                <a:cubicBezTo>
                  <a:pt x="205014" y="170543"/>
                  <a:pt x="301172" y="341086"/>
                  <a:pt x="283029" y="381000"/>
                </a:cubicBezTo>
                <a:cubicBezTo>
                  <a:pt x="264886" y="420914"/>
                  <a:pt x="132443" y="330200"/>
                  <a:pt x="0" y="239486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Text Box 29"/>
          <p:cNvSpPr txBox="1">
            <a:spLocks noChangeArrowheads="1"/>
          </p:cNvSpPr>
          <p:nvPr/>
        </p:nvSpPr>
        <p:spPr bwMode="auto">
          <a:xfrm>
            <a:off x="6172200" y="4191000"/>
            <a:ext cx="1509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Any symbol</a:t>
            </a:r>
          </a:p>
        </p:txBody>
      </p:sp>
      <p:sp>
        <p:nvSpPr>
          <p:cNvPr id="19508" name="TextBox 51"/>
          <p:cNvSpPr txBox="1">
            <a:spLocks noChangeArrowheads="1"/>
          </p:cNvSpPr>
          <p:nvPr/>
        </p:nvSpPr>
        <p:spPr bwMode="auto">
          <a:xfrm>
            <a:off x="2667000" y="6248400"/>
            <a:ext cx="5753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Transitions into a dead state are implicit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NFA to DFA construction: Example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100" i="1" dirty="0"/>
              <a:t>L = {w | w ends in 01}</a:t>
            </a:r>
          </a:p>
        </p:txBody>
      </p:sp>
      <p:sp>
        <p:nvSpPr>
          <p:cNvPr id="28677" name="Oval 4"/>
          <p:cNvSpPr>
            <a:spLocks noChangeArrowheads="1"/>
          </p:cNvSpPr>
          <p:nvPr/>
        </p:nvSpPr>
        <p:spPr bwMode="auto">
          <a:xfrm>
            <a:off x="8382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q</a:t>
            </a:r>
            <a:r>
              <a:rPr lang="en-US" sz="1400" baseline="-25000" dirty="0"/>
              <a:t>0</a:t>
            </a:r>
            <a:endParaRPr lang="en-US" sz="1400" dirty="0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096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1524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1</a:t>
            </a:r>
            <a:endParaRPr lang="en-US" sz="1400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11430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1203325" y="31384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749300" y="2959100"/>
            <a:ext cx="406400" cy="317500"/>
          </a:xfrm>
          <a:custGeom>
            <a:avLst/>
            <a:gdLst>
              <a:gd name="T0" fmla="*/ 2147483647 w 256"/>
              <a:gd name="T1" fmla="*/ 2147483647 h 200"/>
              <a:gd name="T2" fmla="*/ 2147483647 w 256"/>
              <a:gd name="T3" fmla="*/ 2147483647 h 200"/>
              <a:gd name="T4" fmla="*/ 2147483647 w 256"/>
              <a:gd name="T5" fmla="*/ 2147483647 h 200"/>
              <a:gd name="T6" fmla="*/ 2147483647 w 256"/>
              <a:gd name="T7" fmla="*/ 2147483647 h 200"/>
              <a:gd name="T8" fmla="*/ 2147483647 w 25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200"/>
              <a:gd name="T17" fmla="*/ 256 w 25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200">
                <a:moveTo>
                  <a:pt x="104" y="200"/>
                </a:moveTo>
                <a:cubicBezTo>
                  <a:pt x="52" y="168"/>
                  <a:pt x="0" y="136"/>
                  <a:pt x="8" y="104"/>
                </a:cubicBezTo>
                <a:cubicBezTo>
                  <a:pt x="16" y="72"/>
                  <a:pt x="112" y="0"/>
                  <a:pt x="152" y="8"/>
                </a:cubicBezTo>
                <a:cubicBezTo>
                  <a:pt x="192" y="16"/>
                  <a:pt x="240" y="120"/>
                  <a:pt x="248" y="152"/>
                </a:cubicBezTo>
                <a:cubicBezTo>
                  <a:pt x="256" y="184"/>
                  <a:pt x="228" y="192"/>
                  <a:pt x="20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635000" y="2743200"/>
            <a:ext cx="43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0,1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286000" y="3262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2</a:t>
            </a:r>
            <a:endParaRPr lang="en-US" sz="1400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1828800" y="34147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188912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2209800" y="3200400"/>
            <a:ext cx="4572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533400" y="2409825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006600"/>
                </a:solidFill>
              </a:rPr>
              <a:t>NFA:</a:t>
            </a:r>
            <a:endParaRPr lang="en-US" sz="2000" b="1">
              <a:solidFill>
                <a:srgbClr val="006600"/>
              </a:solidFill>
            </a:endParaRPr>
          </a:p>
        </p:txBody>
      </p:sp>
      <p:graphicFrame>
        <p:nvGraphicFramePr>
          <p:cNvPr id="129114" name="Group 90"/>
          <p:cNvGraphicFramePr>
            <a:graphicFrameLocks noGrp="1"/>
          </p:cNvGraphicFramePr>
          <p:nvPr/>
        </p:nvGraphicFramePr>
        <p:xfrm>
          <a:off x="609600" y="3962400"/>
          <a:ext cx="2209800" cy="1219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N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709" name="Line 91"/>
          <p:cNvSpPr>
            <a:spLocks noChangeShapeType="1"/>
          </p:cNvSpPr>
          <p:nvPr/>
        </p:nvSpPr>
        <p:spPr bwMode="auto">
          <a:xfrm>
            <a:off x="2895600" y="24384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Text Box 92"/>
          <p:cNvSpPr txBox="1">
            <a:spLocks noChangeArrowheads="1"/>
          </p:cNvSpPr>
          <p:nvPr/>
        </p:nvSpPr>
        <p:spPr bwMode="auto">
          <a:xfrm>
            <a:off x="3276600" y="25146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chemeClr val="hlink"/>
                </a:solidFill>
              </a:rPr>
              <a:t>DFA:</a:t>
            </a:r>
            <a:endParaRPr lang="en-US" sz="2000" b="1">
              <a:solidFill>
                <a:schemeClr val="hlink"/>
              </a:solidFill>
            </a:endParaRPr>
          </a:p>
        </p:txBody>
      </p:sp>
      <p:graphicFrame>
        <p:nvGraphicFramePr>
          <p:cNvPr id="129186" name="Group 162"/>
          <p:cNvGraphicFramePr>
            <a:graphicFrameLocks noGrp="1"/>
          </p:cNvGraphicFramePr>
          <p:nvPr/>
        </p:nvGraphicFramePr>
        <p:xfrm>
          <a:off x="3124200" y="3776663"/>
          <a:ext cx="2667000" cy="255428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751" name="Line 157"/>
          <p:cNvSpPr>
            <a:spLocks noChangeShapeType="1"/>
          </p:cNvSpPr>
          <p:nvPr/>
        </p:nvSpPr>
        <p:spPr bwMode="auto">
          <a:xfrm>
            <a:off x="457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184" name="Line 160"/>
          <p:cNvSpPr>
            <a:spLocks noChangeShapeType="1"/>
          </p:cNvSpPr>
          <p:nvPr/>
        </p:nvSpPr>
        <p:spPr bwMode="auto">
          <a:xfrm>
            <a:off x="29718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187" name="Text Box 163"/>
          <p:cNvSpPr txBox="1">
            <a:spLocks noChangeArrowheads="1"/>
          </p:cNvSpPr>
          <p:nvPr/>
        </p:nvSpPr>
        <p:spPr bwMode="auto">
          <a:xfrm>
            <a:off x="5943600" y="5791200"/>
            <a:ext cx="2320925" cy="3048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sz="1400"/>
              <a:t>Determine transitions</a:t>
            </a:r>
            <a:endParaRPr lang="en-US"/>
          </a:p>
        </p:txBody>
      </p:sp>
      <p:sp>
        <p:nvSpPr>
          <p:cNvPr id="129188" name="AutoShape 164"/>
          <p:cNvSpPr>
            <a:spLocks noChangeArrowheads="1"/>
          </p:cNvSpPr>
          <p:nvPr/>
        </p:nvSpPr>
        <p:spPr bwMode="auto">
          <a:xfrm>
            <a:off x="5867400" y="46482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9244" name="Group 220"/>
          <p:cNvGraphicFramePr>
            <a:graphicFrameLocks noGrp="1"/>
          </p:cNvGraphicFramePr>
          <p:nvPr/>
        </p:nvGraphicFramePr>
        <p:xfrm>
          <a:off x="6324600" y="3810000"/>
          <a:ext cx="2667000" cy="114077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235" name="Line 211"/>
          <p:cNvSpPr>
            <a:spLocks noChangeShapeType="1"/>
          </p:cNvSpPr>
          <p:nvPr/>
        </p:nvSpPr>
        <p:spPr bwMode="auto">
          <a:xfrm>
            <a:off x="6172200" y="426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17"/>
          <p:cNvGrpSpPr>
            <a:grpSpLocks/>
          </p:cNvGrpSpPr>
          <p:nvPr/>
        </p:nvGrpSpPr>
        <p:grpSpPr bwMode="auto">
          <a:xfrm>
            <a:off x="2971800" y="4191000"/>
            <a:ext cx="2743200" cy="1981200"/>
            <a:chOff x="1872" y="2640"/>
            <a:chExt cx="1728" cy="1248"/>
          </a:xfrm>
        </p:grpSpPr>
        <p:sp>
          <p:nvSpPr>
            <p:cNvPr id="28799" name="Line 165"/>
            <p:cNvSpPr>
              <a:spLocks noChangeShapeType="1"/>
            </p:cNvSpPr>
            <p:nvPr/>
          </p:nvSpPr>
          <p:spPr bwMode="auto">
            <a:xfrm>
              <a:off x="1872" y="2976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0" name="Line 213"/>
            <p:cNvSpPr>
              <a:spLocks noChangeShapeType="1"/>
            </p:cNvSpPr>
            <p:nvPr/>
          </p:nvSpPr>
          <p:spPr bwMode="auto">
            <a:xfrm>
              <a:off x="1872" y="3168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1" name="Line 214"/>
            <p:cNvSpPr>
              <a:spLocks noChangeShapeType="1"/>
            </p:cNvSpPr>
            <p:nvPr/>
          </p:nvSpPr>
          <p:spPr bwMode="auto">
            <a:xfrm>
              <a:off x="1872" y="3696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2" name="Line 215"/>
            <p:cNvSpPr>
              <a:spLocks noChangeShapeType="1"/>
            </p:cNvSpPr>
            <p:nvPr/>
          </p:nvSpPr>
          <p:spPr bwMode="auto">
            <a:xfrm>
              <a:off x="1872" y="3888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3" name="Line 216"/>
            <p:cNvSpPr>
              <a:spLocks noChangeShapeType="1"/>
            </p:cNvSpPr>
            <p:nvPr/>
          </p:nvSpPr>
          <p:spPr bwMode="auto">
            <a:xfrm>
              <a:off x="1872" y="2640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4572000" y="2133600"/>
            <a:ext cx="2743200" cy="1371600"/>
            <a:chOff x="2880" y="1344"/>
            <a:chExt cx="1728" cy="864"/>
          </a:xfrm>
        </p:grpSpPr>
        <p:sp>
          <p:nvSpPr>
            <p:cNvPr id="28782" name="Oval 221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]</a:t>
              </a:r>
            </a:p>
          </p:txBody>
        </p:sp>
        <p:sp>
          <p:nvSpPr>
            <p:cNvPr id="28783" name="Line 222"/>
            <p:cNvSpPr>
              <a:spLocks noChangeShapeType="1"/>
            </p:cNvSpPr>
            <p:nvPr/>
          </p:nvSpPr>
          <p:spPr bwMode="auto">
            <a:xfrm>
              <a:off x="2880" y="17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4" name="Line 223"/>
            <p:cNvSpPr>
              <a:spLocks noChangeShapeType="1"/>
            </p:cNvSpPr>
            <p:nvPr/>
          </p:nvSpPr>
          <p:spPr bwMode="auto">
            <a:xfrm>
              <a:off x="336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5" name="Freeform 224"/>
            <p:cNvSpPr>
              <a:spLocks/>
            </p:cNvSpPr>
            <p:nvPr/>
          </p:nvSpPr>
          <p:spPr bwMode="auto">
            <a:xfrm>
              <a:off x="3000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6" name="Text Box 225"/>
            <p:cNvSpPr txBox="1">
              <a:spLocks noChangeArrowheads="1"/>
            </p:cNvSpPr>
            <p:nvPr/>
          </p:nvSpPr>
          <p:spPr bwMode="auto">
            <a:xfrm>
              <a:off x="2928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8787" name="Text Box 226"/>
            <p:cNvSpPr txBox="1">
              <a:spLocks noChangeArrowheads="1"/>
            </p:cNvSpPr>
            <p:nvPr/>
          </p:nvSpPr>
          <p:spPr bwMode="auto">
            <a:xfrm>
              <a:off x="3360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88" name="Oval 227"/>
            <p:cNvSpPr>
              <a:spLocks noChangeArrowheads="1"/>
            </p:cNvSpPr>
            <p:nvPr/>
          </p:nvSpPr>
          <p:spPr bwMode="auto">
            <a:xfrm>
              <a:off x="36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1</a:t>
              </a:r>
              <a:r>
                <a:rPr lang="en-US" sz="1400" dirty="0"/>
                <a:t>]</a:t>
              </a:r>
            </a:p>
          </p:txBody>
        </p:sp>
        <p:sp>
          <p:nvSpPr>
            <p:cNvPr id="28789" name="Line 229"/>
            <p:cNvSpPr>
              <a:spLocks noChangeShapeType="1"/>
            </p:cNvSpPr>
            <p:nvPr/>
          </p:nvSpPr>
          <p:spPr bwMode="auto">
            <a:xfrm>
              <a:off x="393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0" name="Text Box 230"/>
            <p:cNvSpPr txBox="1">
              <a:spLocks noChangeArrowheads="1"/>
            </p:cNvSpPr>
            <p:nvPr/>
          </p:nvSpPr>
          <p:spPr bwMode="auto">
            <a:xfrm>
              <a:off x="3936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8791" name="Oval 231"/>
            <p:cNvSpPr>
              <a:spLocks noChangeArrowheads="1"/>
            </p:cNvSpPr>
            <p:nvPr/>
          </p:nvSpPr>
          <p:spPr bwMode="auto">
            <a:xfrm>
              <a:off x="42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2</a:t>
              </a:r>
              <a:r>
                <a:rPr lang="en-US" sz="1400" dirty="0"/>
                <a:t>]</a:t>
              </a:r>
            </a:p>
          </p:txBody>
        </p:sp>
        <p:sp>
          <p:nvSpPr>
            <p:cNvPr id="28792" name="Oval 232"/>
            <p:cNvSpPr>
              <a:spLocks noChangeArrowheads="1"/>
            </p:cNvSpPr>
            <p:nvPr/>
          </p:nvSpPr>
          <p:spPr bwMode="auto">
            <a:xfrm>
              <a:off x="4176" y="1632"/>
              <a:ext cx="432" cy="432"/>
            </a:xfrm>
            <a:prstGeom prst="ellipse">
              <a:avLst/>
            </a:prstGeom>
            <a:solidFill>
              <a:schemeClr val="accent1">
                <a:alpha val="10196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3" name="Freeform 233"/>
            <p:cNvSpPr>
              <a:spLocks/>
            </p:cNvSpPr>
            <p:nvPr/>
          </p:nvSpPr>
          <p:spPr bwMode="auto">
            <a:xfrm>
              <a:off x="3624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4" name="Text Box 234"/>
            <p:cNvSpPr txBox="1">
              <a:spLocks noChangeArrowheads="1"/>
            </p:cNvSpPr>
            <p:nvPr/>
          </p:nvSpPr>
          <p:spPr bwMode="auto">
            <a:xfrm>
              <a:off x="3552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95" name="Freeform 235"/>
            <p:cNvSpPr>
              <a:spLocks/>
            </p:cNvSpPr>
            <p:nvPr/>
          </p:nvSpPr>
          <p:spPr bwMode="auto">
            <a:xfrm>
              <a:off x="3936" y="1920"/>
              <a:ext cx="240" cy="96"/>
            </a:xfrm>
            <a:custGeom>
              <a:avLst/>
              <a:gdLst>
                <a:gd name="T0" fmla="*/ 240 w 240"/>
                <a:gd name="T1" fmla="*/ 0 h 96"/>
                <a:gd name="T2" fmla="*/ 96 w 240"/>
                <a:gd name="T3" fmla="*/ 96 h 96"/>
                <a:gd name="T4" fmla="*/ 0 w 240"/>
                <a:gd name="T5" fmla="*/ 0 h 96"/>
                <a:gd name="T6" fmla="*/ 0 60000 65536"/>
                <a:gd name="T7" fmla="*/ 0 60000 65536"/>
                <a:gd name="T8" fmla="*/ 0 60000 65536"/>
                <a:gd name="T9" fmla="*/ 0 w 240"/>
                <a:gd name="T10" fmla="*/ 0 h 96"/>
                <a:gd name="T11" fmla="*/ 240 w 240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96">
                  <a:moveTo>
                    <a:pt x="240" y="0"/>
                  </a:moveTo>
                  <a:cubicBezTo>
                    <a:pt x="188" y="48"/>
                    <a:pt x="136" y="96"/>
                    <a:pt x="96" y="96"/>
                  </a:cubicBezTo>
                  <a:cubicBezTo>
                    <a:pt x="56" y="96"/>
                    <a:pt x="28" y="4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6" name="Text Box 236"/>
            <p:cNvSpPr txBox="1">
              <a:spLocks noChangeArrowheads="1"/>
            </p:cNvSpPr>
            <p:nvPr/>
          </p:nvSpPr>
          <p:spPr bwMode="auto">
            <a:xfrm>
              <a:off x="3984" y="182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97" name="Freeform 237"/>
            <p:cNvSpPr>
              <a:spLocks/>
            </p:cNvSpPr>
            <p:nvPr/>
          </p:nvSpPr>
          <p:spPr bwMode="auto">
            <a:xfrm>
              <a:off x="3264" y="2016"/>
              <a:ext cx="1008" cy="144"/>
            </a:xfrm>
            <a:custGeom>
              <a:avLst/>
              <a:gdLst>
                <a:gd name="T0" fmla="*/ 1008 w 1008"/>
                <a:gd name="T1" fmla="*/ 0 h 144"/>
                <a:gd name="T2" fmla="*/ 384 w 1008"/>
                <a:gd name="T3" fmla="*/ 144 h 144"/>
                <a:gd name="T4" fmla="*/ 0 w 1008"/>
                <a:gd name="T5" fmla="*/ 0 h 144"/>
                <a:gd name="T6" fmla="*/ 0 60000 65536"/>
                <a:gd name="T7" fmla="*/ 0 60000 65536"/>
                <a:gd name="T8" fmla="*/ 0 60000 65536"/>
                <a:gd name="T9" fmla="*/ 0 w 1008"/>
                <a:gd name="T10" fmla="*/ 0 h 144"/>
                <a:gd name="T11" fmla="*/ 1008 w 100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44">
                  <a:moveTo>
                    <a:pt x="1008" y="0"/>
                  </a:moveTo>
                  <a:cubicBezTo>
                    <a:pt x="780" y="72"/>
                    <a:pt x="552" y="144"/>
                    <a:pt x="384" y="144"/>
                  </a:cubicBezTo>
                  <a:cubicBezTo>
                    <a:pt x="216" y="144"/>
                    <a:pt x="108" y="7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8" name="Text Box 238"/>
            <p:cNvSpPr txBox="1">
              <a:spLocks noChangeArrowheads="1"/>
            </p:cNvSpPr>
            <p:nvPr/>
          </p:nvSpPr>
          <p:spPr bwMode="auto">
            <a:xfrm>
              <a:off x="3504" y="2016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</p:grpSp>
      <p:sp>
        <p:nvSpPr>
          <p:cNvPr id="129266" name="Rectangle 242"/>
          <p:cNvSpPr>
            <a:spLocks noChangeArrowheads="1"/>
          </p:cNvSpPr>
          <p:nvPr/>
        </p:nvSpPr>
        <p:spPr bwMode="auto">
          <a:xfrm>
            <a:off x="3962400" y="3657600"/>
            <a:ext cx="19050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267" name="Text Box 243"/>
          <p:cNvSpPr txBox="1">
            <a:spLocks noChangeArrowheads="1"/>
          </p:cNvSpPr>
          <p:nvPr/>
        </p:nvSpPr>
        <p:spPr bwMode="auto">
          <a:xfrm>
            <a:off x="5943600" y="6029325"/>
            <a:ext cx="2692400" cy="523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2.        Retain only those states </a:t>
            </a:r>
            <a:br>
              <a:rPr lang="en-US" sz="1400"/>
            </a:br>
            <a:r>
              <a:rPr lang="en-US" sz="1400"/>
              <a:t>	reachable from {q</a:t>
            </a:r>
            <a:r>
              <a:rPr lang="en-US" sz="1400" baseline="-25000"/>
              <a:t>0</a:t>
            </a:r>
            <a:r>
              <a:rPr lang="en-US" sz="1400"/>
              <a:t>}</a:t>
            </a:r>
            <a:endParaRPr lang="en-US"/>
          </a:p>
        </p:txBody>
      </p:sp>
      <p:sp>
        <p:nvSpPr>
          <p:cNvPr id="54" name="Text Box 163"/>
          <p:cNvSpPr txBox="1">
            <a:spLocks noChangeArrowheads="1"/>
          </p:cNvSpPr>
          <p:nvPr/>
        </p:nvSpPr>
        <p:spPr bwMode="auto">
          <a:xfrm>
            <a:off x="5943600" y="5486400"/>
            <a:ext cx="3124200" cy="3079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1400"/>
              <a:t>0.	Enumerate all possible subsets</a:t>
            </a:r>
            <a:endParaRPr lang="en-US"/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29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84" grpId="0" animBg="1"/>
      <p:bldP spid="129187" grpId="0" animBg="1"/>
      <p:bldP spid="129188" grpId="0" animBg="1"/>
      <p:bldP spid="129235" grpId="0" animBg="1"/>
      <p:bldP spid="129266" grpId="0" animBg="1"/>
      <p:bldP spid="129267" grpId="0" animBg="1"/>
      <p:bldP spid="5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NFA to DFA </a:t>
            </a:r>
            <a:r>
              <a:rPr lang="en-US" dirty="0" err="1">
                <a:solidFill>
                  <a:srgbClr val="C00000"/>
                </a:solidFill>
              </a:rPr>
              <a:t>Contd</a:t>
            </a:r>
            <a:r>
              <a:rPr lang="en-US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100" i="1" dirty="0"/>
              <a:t>L = {w | w ends in 01}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8382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0</a:t>
            </a:r>
            <a:endParaRPr lang="en-US" sz="1400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>
            <a:off x="6096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Oval 6"/>
          <p:cNvSpPr>
            <a:spLocks noChangeArrowheads="1"/>
          </p:cNvSpPr>
          <p:nvPr/>
        </p:nvSpPr>
        <p:spPr bwMode="auto">
          <a:xfrm>
            <a:off x="1524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1</a:t>
            </a:r>
            <a:endParaRPr lang="en-US" sz="1400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>
            <a:off x="11430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Text Box 8"/>
          <p:cNvSpPr txBox="1">
            <a:spLocks noChangeArrowheads="1"/>
          </p:cNvSpPr>
          <p:nvPr/>
        </p:nvSpPr>
        <p:spPr bwMode="auto">
          <a:xfrm>
            <a:off x="1203325" y="31384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9706" name="Freeform 9"/>
          <p:cNvSpPr>
            <a:spLocks/>
          </p:cNvSpPr>
          <p:nvPr/>
        </p:nvSpPr>
        <p:spPr bwMode="auto">
          <a:xfrm>
            <a:off x="749300" y="2959100"/>
            <a:ext cx="406400" cy="317500"/>
          </a:xfrm>
          <a:custGeom>
            <a:avLst/>
            <a:gdLst>
              <a:gd name="T0" fmla="*/ 2147483647 w 256"/>
              <a:gd name="T1" fmla="*/ 2147483647 h 200"/>
              <a:gd name="T2" fmla="*/ 2147483647 w 256"/>
              <a:gd name="T3" fmla="*/ 2147483647 h 200"/>
              <a:gd name="T4" fmla="*/ 2147483647 w 256"/>
              <a:gd name="T5" fmla="*/ 2147483647 h 200"/>
              <a:gd name="T6" fmla="*/ 2147483647 w 256"/>
              <a:gd name="T7" fmla="*/ 2147483647 h 200"/>
              <a:gd name="T8" fmla="*/ 2147483647 w 25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200"/>
              <a:gd name="T17" fmla="*/ 256 w 25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200">
                <a:moveTo>
                  <a:pt x="104" y="200"/>
                </a:moveTo>
                <a:cubicBezTo>
                  <a:pt x="52" y="168"/>
                  <a:pt x="0" y="136"/>
                  <a:pt x="8" y="104"/>
                </a:cubicBezTo>
                <a:cubicBezTo>
                  <a:pt x="16" y="72"/>
                  <a:pt x="112" y="0"/>
                  <a:pt x="152" y="8"/>
                </a:cubicBezTo>
                <a:cubicBezTo>
                  <a:pt x="192" y="16"/>
                  <a:pt x="240" y="120"/>
                  <a:pt x="248" y="152"/>
                </a:cubicBezTo>
                <a:cubicBezTo>
                  <a:pt x="256" y="184"/>
                  <a:pt x="228" y="192"/>
                  <a:pt x="20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635000" y="2743200"/>
            <a:ext cx="43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0,1</a:t>
            </a:r>
          </a:p>
        </p:txBody>
      </p:sp>
      <p:sp>
        <p:nvSpPr>
          <p:cNvPr id="29708" name="Oval 11"/>
          <p:cNvSpPr>
            <a:spLocks noChangeArrowheads="1"/>
          </p:cNvSpPr>
          <p:nvPr/>
        </p:nvSpPr>
        <p:spPr bwMode="auto">
          <a:xfrm>
            <a:off x="2286000" y="3262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2</a:t>
            </a:r>
            <a:endParaRPr lang="en-US" sz="1400"/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>
            <a:off x="1828800" y="34147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Text Box 13"/>
          <p:cNvSpPr txBox="1">
            <a:spLocks noChangeArrowheads="1"/>
          </p:cNvSpPr>
          <p:nvPr/>
        </p:nvSpPr>
        <p:spPr bwMode="auto">
          <a:xfrm>
            <a:off x="188912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2209800" y="3200400"/>
            <a:ext cx="4572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Text Box 15"/>
          <p:cNvSpPr txBox="1">
            <a:spLocks noChangeArrowheads="1"/>
          </p:cNvSpPr>
          <p:nvPr/>
        </p:nvSpPr>
        <p:spPr bwMode="auto">
          <a:xfrm>
            <a:off x="533400" y="2409825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006600"/>
                </a:solidFill>
              </a:rPr>
              <a:t>NFA:</a:t>
            </a:r>
            <a:endParaRPr lang="en-US" sz="2000" b="1">
              <a:solidFill>
                <a:srgbClr val="006600"/>
              </a:solidFill>
            </a:endParaRPr>
          </a:p>
        </p:txBody>
      </p:sp>
      <p:graphicFrame>
        <p:nvGraphicFramePr>
          <p:cNvPr id="159760" name="Group 16"/>
          <p:cNvGraphicFramePr>
            <a:graphicFrameLocks noGrp="1"/>
          </p:cNvGraphicFramePr>
          <p:nvPr/>
        </p:nvGraphicFramePr>
        <p:xfrm>
          <a:off x="609600" y="3962400"/>
          <a:ext cx="2209800" cy="1219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N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33" name="Line 41"/>
          <p:cNvSpPr>
            <a:spLocks noChangeShapeType="1"/>
          </p:cNvSpPr>
          <p:nvPr/>
        </p:nvSpPr>
        <p:spPr bwMode="auto">
          <a:xfrm>
            <a:off x="2895600" y="24384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Text Box 42"/>
          <p:cNvSpPr txBox="1">
            <a:spLocks noChangeArrowheads="1"/>
          </p:cNvSpPr>
          <p:nvPr/>
        </p:nvSpPr>
        <p:spPr bwMode="auto">
          <a:xfrm>
            <a:off x="3276600" y="25146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chemeClr val="hlink"/>
                </a:solidFill>
              </a:rPr>
              <a:t>DFA:</a:t>
            </a:r>
            <a:endParaRPr lang="en-US" sz="2000" b="1">
              <a:solidFill>
                <a:schemeClr val="hlink"/>
              </a:solidFill>
            </a:endParaRPr>
          </a:p>
        </p:txBody>
      </p:sp>
      <p:sp>
        <p:nvSpPr>
          <p:cNvPr id="29735" name="Line 88"/>
          <p:cNvSpPr>
            <a:spLocks noChangeShapeType="1"/>
          </p:cNvSpPr>
          <p:nvPr/>
        </p:nvSpPr>
        <p:spPr bwMode="auto">
          <a:xfrm>
            <a:off x="457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833" name="Line 89"/>
          <p:cNvSpPr>
            <a:spLocks noChangeShapeType="1"/>
          </p:cNvSpPr>
          <p:nvPr/>
        </p:nvSpPr>
        <p:spPr bwMode="auto">
          <a:xfrm>
            <a:off x="29718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9836" name="Group 92"/>
          <p:cNvGraphicFramePr>
            <a:graphicFrameLocks noGrp="1"/>
          </p:cNvGraphicFramePr>
          <p:nvPr/>
        </p:nvGraphicFramePr>
        <p:xfrm>
          <a:off x="3276600" y="4038600"/>
          <a:ext cx="2667000" cy="114077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4572000" y="2133600"/>
            <a:ext cx="2743200" cy="1371600"/>
            <a:chOff x="2880" y="1344"/>
            <a:chExt cx="1728" cy="864"/>
          </a:xfrm>
        </p:grpSpPr>
        <p:sp>
          <p:nvSpPr>
            <p:cNvPr id="29761" name="Oval 125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]</a:t>
              </a:r>
            </a:p>
          </p:txBody>
        </p:sp>
        <p:sp>
          <p:nvSpPr>
            <p:cNvPr id="29762" name="Line 126"/>
            <p:cNvSpPr>
              <a:spLocks noChangeShapeType="1"/>
            </p:cNvSpPr>
            <p:nvPr/>
          </p:nvSpPr>
          <p:spPr bwMode="auto">
            <a:xfrm>
              <a:off x="2880" y="17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3" name="Line 127"/>
            <p:cNvSpPr>
              <a:spLocks noChangeShapeType="1"/>
            </p:cNvSpPr>
            <p:nvPr/>
          </p:nvSpPr>
          <p:spPr bwMode="auto">
            <a:xfrm>
              <a:off x="336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4" name="Freeform 128"/>
            <p:cNvSpPr>
              <a:spLocks/>
            </p:cNvSpPr>
            <p:nvPr/>
          </p:nvSpPr>
          <p:spPr bwMode="auto">
            <a:xfrm>
              <a:off x="3000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5" name="Text Box 129"/>
            <p:cNvSpPr txBox="1">
              <a:spLocks noChangeArrowheads="1"/>
            </p:cNvSpPr>
            <p:nvPr/>
          </p:nvSpPr>
          <p:spPr bwMode="auto">
            <a:xfrm>
              <a:off x="2928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9766" name="Text Box 130"/>
            <p:cNvSpPr txBox="1">
              <a:spLocks noChangeArrowheads="1"/>
            </p:cNvSpPr>
            <p:nvPr/>
          </p:nvSpPr>
          <p:spPr bwMode="auto">
            <a:xfrm>
              <a:off x="3360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67" name="Oval 131"/>
            <p:cNvSpPr>
              <a:spLocks noChangeArrowheads="1"/>
            </p:cNvSpPr>
            <p:nvPr/>
          </p:nvSpPr>
          <p:spPr bwMode="auto">
            <a:xfrm>
              <a:off x="36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1</a:t>
              </a:r>
              <a:r>
                <a:rPr lang="en-US" sz="1400" dirty="0"/>
                <a:t>]</a:t>
              </a:r>
            </a:p>
          </p:txBody>
        </p:sp>
        <p:sp>
          <p:nvSpPr>
            <p:cNvPr id="29768" name="Line 132"/>
            <p:cNvSpPr>
              <a:spLocks noChangeShapeType="1"/>
            </p:cNvSpPr>
            <p:nvPr/>
          </p:nvSpPr>
          <p:spPr bwMode="auto">
            <a:xfrm>
              <a:off x="393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9" name="Text Box 133"/>
            <p:cNvSpPr txBox="1">
              <a:spLocks noChangeArrowheads="1"/>
            </p:cNvSpPr>
            <p:nvPr/>
          </p:nvSpPr>
          <p:spPr bwMode="auto">
            <a:xfrm>
              <a:off x="3936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9770" name="Oval 134"/>
            <p:cNvSpPr>
              <a:spLocks noChangeArrowheads="1"/>
            </p:cNvSpPr>
            <p:nvPr/>
          </p:nvSpPr>
          <p:spPr bwMode="auto">
            <a:xfrm>
              <a:off x="42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2</a:t>
              </a:r>
              <a:r>
                <a:rPr lang="en-US" sz="1400" dirty="0"/>
                <a:t>]</a:t>
              </a:r>
            </a:p>
          </p:txBody>
        </p:sp>
        <p:sp>
          <p:nvSpPr>
            <p:cNvPr id="29771" name="Oval 135"/>
            <p:cNvSpPr>
              <a:spLocks noChangeArrowheads="1"/>
            </p:cNvSpPr>
            <p:nvPr/>
          </p:nvSpPr>
          <p:spPr bwMode="auto">
            <a:xfrm>
              <a:off x="4176" y="1632"/>
              <a:ext cx="432" cy="432"/>
            </a:xfrm>
            <a:prstGeom prst="ellipse">
              <a:avLst/>
            </a:prstGeom>
            <a:solidFill>
              <a:schemeClr val="accent1">
                <a:alpha val="10196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2" name="Freeform 136"/>
            <p:cNvSpPr>
              <a:spLocks/>
            </p:cNvSpPr>
            <p:nvPr/>
          </p:nvSpPr>
          <p:spPr bwMode="auto">
            <a:xfrm>
              <a:off x="3624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3" name="Text Box 137"/>
            <p:cNvSpPr txBox="1">
              <a:spLocks noChangeArrowheads="1"/>
            </p:cNvSpPr>
            <p:nvPr/>
          </p:nvSpPr>
          <p:spPr bwMode="auto">
            <a:xfrm>
              <a:off x="3552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74" name="Freeform 138"/>
            <p:cNvSpPr>
              <a:spLocks/>
            </p:cNvSpPr>
            <p:nvPr/>
          </p:nvSpPr>
          <p:spPr bwMode="auto">
            <a:xfrm>
              <a:off x="3936" y="1920"/>
              <a:ext cx="240" cy="96"/>
            </a:xfrm>
            <a:custGeom>
              <a:avLst/>
              <a:gdLst>
                <a:gd name="T0" fmla="*/ 240 w 240"/>
                <a:gd name="T1" fmla="*/ 0 h 96"/>
                <a:gd name="T2" fmla="*/ 96 w 240"/>
                <a:gd name="T3" fmla="*/ 96 h 96"/>
                <a:gd name="T4" fmla="*/ 0 w 240"/>
                <a:gd name="T5" fmla="*/ 0 h 96"/>
                <a:gd name="T6" fmla="*/ 0 60000 65536"/>
                <a:gd name="T7" fmla="*/ 0 60000 65536"/>
                <a:gd name="T8" fmla="*/ 0 60000 65536"/>
                <a:gd name="T9" fmla="*/ 0 w 240"/>
                <a:gd name="T10" fmla="*/ 0 h 96"/>
                <a:gd name="T11" fmla="*/ 240 w 240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96">
                  <a:moveTo>
                    <a:pt x="240" y="0"/>
                  </a:moveTo>
                  <a:cubicBezTo>
                    <a:pt x="188" y="48"/>
                    <a:pt x="136" y="96"/>
                    <a:pt x="96" y="96"/>
                  </a:cubicBezTo>
                  <a:cubicBezTo>
                    <a:pt x="56" y="96"/>
                    <a:pt x="28" y="4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5" name="Text Box 139"/>
            <p:cNvSpPr txBox="1">
              <a:spLocks noChangeArrowheads="1"/>
            </p:cNvSpPr>
            <p:nvPr/>
          </p:nvSpPr>
          <p:spPr bwMode="auto">
            <a:xfrm>
              <a:off x="3984" y="182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76" name="Freeform 140"/>
            <p:cNvSpPr>
              <a:spLocks/>
            </p:cNvSpPr>
            <p:nvPr/>
          </p:nvSpPr>
          <p:spPr bwMode="auto">
            <a:xfrm>
              <a:off x="3264" y="2016"/>
              <a:ext cx="1008" cy="144"/>
            </a:xfrm>
            <a:custGeom>
              <a:avLst/>
              <a:gdLst>
                <a:gd name="T0" fmla="*/ 1008 w 1008"/>
                <a:gd name="T1" fmla="*/ 0 h 144"/>
                <a:gd name="T2" fmla="*/ 384 w 1008"/>
                <a:gd name="T3" fmla="*/ 144 h 144"/>
                <a:gd name="T4" fmla="*/ 0 w 1008"/>
                <a:gd name="T5" fmla="*/ 0 h 144"/>
                <a:gd name="T6" fmla="*/ 0 60000 65536"/>
                <a:gd name="T7" fmla="*/ 0 60000 65536"/>
                <a:gd name="T8" fmla="*/ 0 60000 65536"/>
                <a:gd name="T9" fmla="*/ 0 w 1008"/>
                <a:gd name="T10" fmla="*/ 0 h 144"/>
                <a:gd name="T11" fmla="*/ 1008 w 100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44">
                  <a:moveTo>
                    <a:pt x="1008" y="0"/>
                  </a:moveTo>
                  <a:cubicBezTo>
                    <a:pt x="780" y="72"/>
                    <a:pt x="552" y="144"/>
                    <a:pt x="384" y="144"/>
                  </a:cubicBezTo>
                  <a:cubicBezTo>
                    <a:pt x="216" y="144"/>
                    <a:pt x="108" y="7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7" name="Text Box 141"/>
            <p:cNvSpPr txBox="1">
              <a:spLocks noChangeArrowheads="1"/>
            </p:cNvSpPr>
            <p:nvPr/>
          </p:nvSpPr>
          <p:spPr bwMode="auto">
            <a:xfrm>
              <a:off x="3504" y="2016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</p:grpSp>
      <p:sp>
        <p:nvSpPr>
          <p:cNvPr id="29758" name="Text Box 142"/>
          <p:cNvSpPr txBox="1">
            <a:spLocks noChangeArrowheads="1"/>
          </p:cNvSpPr>
          <p:nvPr/>
        </p:nvSpPr>
        <p:spPr bwMode="auto">
          <a:xfrm>
            <a:off x="4724400" y="5546725"/>
            <a:ext cx="4078288" cy="10064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u="sng"/>
              <a:t>Main Idea:</a:t>
            </a:r>
            <a:r>
              <a:rPr lang="en-US" sz="2000"/>
              <a:t>  </a:t>
            </a:r>
          </a:p>
          <a:p>
            <a:r>
              <a:rPr lang="en-US" sz="2000"/>
              <a:t>	Introduce states as you go</a:t>
            </a:r>
          </a:p>
          <a:p>
            <a:r>
              <a:rPr lang="en-US" sz="2000"/>
              <a:t>	(on a need basis)</a:t>
            </a:r>
          </a:p>
        </p:txBody>
      </p:sp>
      <p:sp>
        <p:nvSpPr>
          <p:cNvPr id="159904" name="Rectangle 160"/>
          <p:cNvSpPr>
            <a:spLocks noChangeArrowheads="1"/>
          </p:cNvSpPr>
          <p:nvPr/>
        </p:nvSpPr>
        <p:spPr bwMode="auto">
          <a:xfrm>
            <a:off x="3124200" y="4572000"/>
            <a:ext cx="2971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905" name="Rectangle 161"/>
          <p:cNvSpPr>
            <a:spLocks noChangeArrowheads="1"/>
          </p:cNvSpPr>
          <p:nvPr/>
        </p:nvSpPr>
        <p:spPr bwMode="auto">
          <a:xfrm>
            <a:off x="3200400" y="4876800"/>
            <a:ext cx="28956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159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59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33" grpId="0" animBg="1"/>
      <p:bldP spid="159904" grpId="0" animBg="1"/>
      <p:bldP spid="15990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153400" cy="78579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Convert the given NFA to DFA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0"/>
            <a:ext cx="335755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857232"/>
          <a:ext cx="6096000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196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-&gt;[p]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p,q,r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4000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Transition Diagram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2000240"/>
            <a:ext cx="87154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Directed graph consists of set of vertices and edges where vertices represent “states” and edges represent  “input/output”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Circle with an arrow is called initial state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Two concentric circle represents the final state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643834" y="4000504"/>
            <a:ext cx="500066" cy="5000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7286644" y="4250537"/>
            <a:ext cx="357190" cy="1071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715272" y="5000636"/>
            <a:ext cx="500066" cy="5000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43834" y="4929198"/>
            <a:ext cx="642942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2B9A-F9C2-4FC1-A48F-D419C4D4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933700"/>
            <a:ext cx="8153400" cy="990600"/>
          </a:xfrm>
        </p:spPr>
        <p:txBody>
          <a:bodyPr>
            <a:normAutofit/>
          </a:bodyPr>
          <a:lstStyle/>
          <a:p>
            <a:r>
              <a:rPr lang="en-IN" sz="5100" b="1" dirty="0">
                <a:solidFill>
                  <a:srgbClr val="C00000"/>
                </a:solidFill>
              </a:rPr>
              <a:t>Practice Session: NFA to DFA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202310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53400" cy="990600"/>
          </a:xfrm>
        </p:spPr>
        <p:txBody>
          <a:bodyPr/>
          <a:lstStyle/>
          <a:p>
            <a:r>
              <a:rPr lang="en-IN" dirty="0"/>
              <a:t>1. Convert NFA to DFA</a:t>
            </a:r>
            <a:endParaRPr lang="en-US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4929222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310847"/>
            <a:ext cx="414337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72528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785786" y="107154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00298" y="141659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00232" y="213097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14546" y="278605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7356" y="342900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0232" y="414338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28652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Required DFA           Transition diagram on next page…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4357686" y="1071546"/>
            <a:ext cx="1285884" cy="5715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153400" cy="62863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2. Convert into DFA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857232"/>
          <a:ext cx="6715140" cy="192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49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-&gt;p+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p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720" y="3786166"/>
          <a:ext cx="6500859" cy="307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997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737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-&gt;[p]+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737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3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 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5786" y="3000372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DFA equivalent to given NFA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3. Convert given NFA to DFA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2338" name="Picture 5"/>
          <p:cNvPicPr>
            <a:picLocks noChangeAspect="1" noChangeArrowheads="1"/>
          </p:cNvPicPr>
          <p:nvPr/>
        </p:nvPicPr>
        <p:blipFill>
          <a:blip r:embed="rId2"/>
          <a:srcRect l="21439" t="2866" r="2480" b="4262"/>
          <a:stretch>
            <a:fillRect/>
          </a:stretch>
        </p:blipFill>
        <p:spPr bwMode="auto">
          <a:xfrm>
            <a:off x="214282" y="1357298"/>
            <a:ext cx="414340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86314" y="1571612"/>
          <a:ext cx="4214842" cy="3357585"/>
        </p:xfrm>
        <a:graphic>
          <a:graphicData uri="http://schemas.openxmlformats.org/drawingml/2006/table">
            <a:tbl>
              <a:tblPr/>
              <a:tblGrid>
                <a:gridCol w="150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0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1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/>
                        <a:buChar char=""/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q, 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q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*q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 r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q, r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r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*s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Century Schoolbook"/>
                          <a:ea typeface="MS Mincho"/>
                          <a:cs typeface="Times New Roman"/>
                        </a:rPr>
                        <a:t>-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153400" cy="4857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50"/>
                </a:solidFill>
              </a:rPr>
              <a:t>Required DFA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87191"/>
              </p:ext>
            </p:extLst>
          </p:nvPr>
        </p:nvGraphicFramePr>
        <p:xfrm>
          <a:off x="785785" y="1344757"/>
          <a:ext cx="7572429" cy="5000467"/>
        </p:xfrm>
        <a:graphic>
          <a:graphicData uri="http://schemas.openxmlformats.org/drawingml/2006/table">
            <a:tbl>
              <a:tblPr/>
              <a:tblGrid>
                <a:gridCol w="252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91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State/ Input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0</a:t>
                      </a:r>
                      <a:endParaRPr lang="en-US" sz="3000" b="1" dirty="0">
                        <a:solidFill>
                          <a:srgbClr val="C00000"/>
                        </a:solidFill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1</a:t>
                      </a:r>
                      <a:endParaRPr lang="en-US" sz="3000" b="1" dirty="0">
                        <a:solidFill>
                          <a:srgbClr val="C00000"/>
                        </a:solidFill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/>
                        <a:buChar char=""/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 dirty="0">
                        <a:latin typeface="Century School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φ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[r, 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3648" y="6237312"/>
            <a:ext cx="60722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Transition Diagram…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15404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57145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17B1-483D-483B-A696-55B505AA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" y="4602"/>
            <a:ext cx="4582941" cy="508609"/>
          </a:xfrm>
        </p:spPr>
        <p:txBody>
          <a:bodyPr>
            <a:normAutofit fontScale="90000"/>
          </a:bodyPr>
          <a:lstStyle/>
          <a:p>
            <a:pPr algn="r"/>
            <a:r>
              <a:rPr lang="en-IN" sz="5400" dirty="0">
                <a:solidFill>
                  <a:srgbClr val="FF0000"/>
                </a:solidFill>
              </a:rPr>
              <a:t>Practice </a:t>
            </a:r>
            <a:r>
              <a:rPr lang="en-IN" sz="5400" dirty="0" err="1">
                <a:solidFill>
                  <a:srgbClr val="FF0000"/>
                </a:solidFill>
              </a:rPr>
              <a:t>Contd</a:t>
            </a:r>
            <a:r>
              <a:rPr lang="en-IN" sz="5400" dirty="0">
                <a:solidFill>
                  <a:srgbClr val="FF0000"/>
                </a:solidFill>
              </a:rPr>
              <a:t>…</a:t>
            </a:r>
            <a:endParaRPr lang="en-IN" sz="5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A62065-486E-4B6C-AEAB-8010C809C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56721"/>
              </p:ext>
            </p:extLst>
          </p:nvPr>
        </p:nvGraphicFramePr>
        <p:xfrm>
          <a:off x="619399" y="1772816"/>
          <a:ext cx="7559752" cy="4744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686">
                  <a:extLst>
                    <a:ext uri="{9D8B030D-6E8A-4147-A177-3AD203B41FA5}">
                      <a16:colId xmlns:a16="http://schemas.microsoft.com/office/drawing/2014/main" val="2023358443"/>
                    </a:ext>
                  </a:extLst>
                </a:gridCol>
                <a:gridCol w="2267896">
                  <a:extLst>
                    <a:ext uri="{9D8B030D-6E8A-4147-A177-3AD203B41FA5}">
                      <a16:colId xmlns:a16="http://schemas.microsoft.com/office/drawing/2014/main" val="866439721"/>
                    </a:ext>
                  </a:extLst>
                </a:gridCol>
                <a:gridCol w="2169170">
                  <a:extLst>
                    <a:ext uri="{9D8B030D-6E8A-4147-A177-3AD203B41FA5}">
                      <a16:colId xmlns:a16="http://schemas.microsoft.com/office/drawing/2014/main" val="3499568616"/>
                    </a:ext>
                  </a:extLst>
                </a:gridCol>
              </a:tblGrid>
              <a:tr h="10305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States/input</a:t>
                      </a: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0101067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-&gt;P+ (Final)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Q, 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455492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Q+ (Final)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R,Q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2060009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endParaRPr lang="en-IN" sz="3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310101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-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P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87266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38FA3F-3A09-485F-98DA-2DC42E1D74A7}"/>
              </a:ext>
            </a:extLst>
          </p:cNvPr>
          <p:cNvSpPr txBox="1"/>
          <p:nvPr/>
        </p:nvSpPr>
        <p:spPr>
          <a:xfrm>
            <a:off x="-324544" y="692696"/>
            <a:ext cx="708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7030A0"/>
                </a:solidFill>
              </a:rPr>
              <a:t>4. Convert given NFA to DFA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15091638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D2D3-E130-444C-973E-2981449A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08" y="29000"/>
            <a:ext cx="8153400" cy="519680"/>
          </a:xfrm>
        </p:spPr>
        <p:txBody>
          <a:bodyPr>
            <a:noAutofit/>
          </a:bodyPr>
          <a:lstStyle/>
          <a:p>
            <a:r>
              <a:rPr lang="en-IN" sz="3100" dirty="0">
                <a:solidFill>
                  <a:srgbClr val="FF0000"/>
                </a:solidFill>
              </a:rPr>
              <a:t>Answer: Required DFA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D66422-4755-4147-9A7D-08B41C5BB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46369"/>
              </p:ext>
            </p:extLst>
          </p:nvPr>
        </p:nvGraphicFramePr>
        <p:xfrm>
          <a:off x="1" y="575000"/>
          <a:ext cx="8892480" cy="616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60">
                  <a:extLst>
                    <a:ext uri="{9D8B030D-6E8A-4147-A177-3AD203B41FA5}">
                      <a16:colId xmlns:a16="http://schemas.microsoft.com/office/drawing/2014/main" val="3411404227"/>
                    </a:ext>
                  </a:extLst>
                </a:gridCol>
                <a:gridCol w="2964160">
                  <a:extLst>
                    <a:ext uri="{9D8B030D-6E8A-4147-A177-3AD203B41FA5}">
                      <a16:colId xmlns:a16="http://schemas.microsoft.com/office/drawing/2014/main" val="1463717645"/>
                    </a:ext>
                  </a:extLst>
                </a:gridCol>
                <a:gridCol w="2964160">
                  <a:extLst>
                    <a:ext uri="{9D8B030D-6E8A-4147-A177-3AD203B41FA5}">
                      <a16:colId xmlns:a16="http://schemas.microsoft.com/office/drawing/2014/main" val="616688034"/>
                    </a:ext>
                  </a:extLst>
                </a:gridCol>
              </a:tblGrid>
              <a:tr h="54617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State/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40509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[P]+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75720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[Q]+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[R]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[R,Q]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21492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142206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69208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[P,Q,R]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47944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[R,Q]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[Q,R,S]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43353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[S]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[P,S]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607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[P,S]+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5281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[Q,R,S]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93089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7246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[Q,R,S]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[P,Q,R,S]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0820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[P,Q,R,S]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  <a:endParaRPr kumimoji="0" lang="en-IN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[P,Q,R,S]</a:t>
                      </a:r>
                      <a:endParaRPr kumimoji="0" lang="en-IN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8046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5E9311-9DDC-4E29-9290-B3A2D7B9B4E6}"/>
              </a:ext>
            </a:extLst>
          </p:cNvPr>
          <p:cNvCxnSpPr/>
          <p:nvPr/>
        </p:nvCxnSpPr>
        <p:spPr>
          <a:xfrm>
            <a:off x="611560" y="1340768"/>
            <a:ext cx="648072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87419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57158" y="2857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8761D"/>
                </a:solidFill>
              </a:rPr>
              <a:t>Alphabets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0" y="1536633"/>
            <a:ext cx="88323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finite non empty set of symbols.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Symbol : Σ</a:t>
            </a:r>
            <a:r>
              <a:rPr lang="en" dirty="0"/>
              <a:t> 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1. English lang. small letter 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= {a, b, c … z}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2. Binary number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={0, 1}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3. Decimal number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 {0, 1, 2, … , 9}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4. Alphanumeric :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 {A-Z, a-z, 0-9}</a:t>
            </a:r>
            <a:endParaRPr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FA with </a:t>
            </a:r>
            <a:r>
              <a:rPr lang="en-US" dirty="0">
                <a:solidFill>
                  <a:srgbClr val="C00000"/>
                </a:solidFill>
                <a:sym typeface="Symbol" pitchFamily="2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-Transitions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495800"/>
          </a:xfrm>
        </p:spPr>
        <p:txBody>
          <a:bodyPr/>
          <a:lstStyle/>
          <a:p>
            <a:r>
              <a:rPr lang="en-US" sz="4100" b="1" i="1" dirty="0">
                <a:solidFill>
                  <a:srgbClr val="00B0F0"/>
                </a:solidFill>
                <a:sym typeface="Symbol" pitchFamily="28" charset="2"/>
              </a:rPr>
              <a:t></a:t>
            </a:r>
            <a:r>
              <a:rPr lang="en-US" sz="4100" b="1" i="1" dirty="0">
                <a:solidFill>
                  <a:srgbClr val="00B0F0"/>
                </a:solidFill>
              </a:rPr>
              <a:t> -NFAs </a:t>
            </a:r>
            <a:r>
              <a:rPr lang="en-US" sz="4100" b="1" i="1" dirty="0"/>
              <a:t>are those NFAs with at least one explicit </a:t>
            </a:r>
            <a:r>
              <a:rPr lang="en-US" sz="4100" b="1" i="1" dirty="0">
                <a:sym typeface="Symbol" pitchFamily="28" charset="2"/>
              </a:rPr>
              <a:t></a:t>
            </a:r>
            <a:r>
              <a:rPr lang="en-US" sz="4100" b="1" i="1" dirty="0"/>
              <a:t>-transition defined.</a:t>
            </a:r>
          </a:p>
          <a:p>
            <a:r>
              <a:rPr lang="en-US" sz="4000" u="sng" dirty="0">
                <a:solidFill>
                  <a:srgbClr val="00B0F0"/>
                </a:solidFill>
              </a:rPr>
              <a:t>Explicit </a:t>
            </a:r>
            <a:r>
              <a:rPr lang="en-US" sz="4000" u="sng" dirty="0">
                <a:solidFill>
                  <a:srgbClr val="00B0F0"/>
                </a:solidFill>
                <a:sym typeface="Symbol" pitchFamily="28" charset="2"/>
              </a:rPr>
              <a:t></a:t>
            </a:r>
            <a:r>
              <a:rPr lang="en-US" sz="4000" u="sng" dirty="0">
                <a:solidFill>
                  <a:srgbClr val="00B0F0"/>
                </a:solidFill>
              </a:rPr>
              <a:t>-transitions </a:t>
            </a:r>
            <a:r>
              <a:rPr lang="en-US" sz="4000" dirty="0"/>
              <a:t>is transition from one state to another state without consuming any additional input symbol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Example of an </a:t>
            </a:r>
            <a:r>
              <a:rPr lang="en-US" dirty="0">
                <a:solidFill>
                  <a:srgbClr val="C00000"/>
                </a:solidFill>
                <a:sym typeface="Symbol" pitchFamily="2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-NFA</a:t>
            </a:r>
          </a:p>
        </p:txBody>
      </p:sp>
      <p:sp>
        <p:nvSpPr>
          <p:cNvPr id="35844" name="Text Box 25"/>
          <p:cNvSpPr txBox="1">
            <a:spLocks noChangeArrowheads="1"/>
          </p:cNvSpPr>
          <p:nvPr/>
        </p:nvSpPr>
        <p:spPr bwMode="auto">
          <a:xfrm>
            <a:off x="714348" y="1643050"/>
            <a:ext cx="8342477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100" dirty="0">
                <a:solidFill>
                  <a:schemeClr val="folHlink"/>
                </a:solidFill>
              </a:rPr>
              <a:t>L = {w | w is empty, </a:t>
            </a:r>
            <a:r>
              <a:rPr lang="en-US" sz="3100" u="sng" dirty="0">
                <a:solidFill>
                  <a:schemeClr val="folHlink"/>
                </a:solidFill>
              </a:rPr>
              <a:t>or</a:t>
            </a:r>
            <a:r>
              <a:rPr lang="en-US" sz="3100" dirty="0">
                <a:solidFill>
                  <a:schemeClr val="folHlink"/>
                </a:solidFill>
              </a:rPr>
              <a:t> if non-empty will end in 01}</a:t>
            </a:r>
          </a:p>
        </p:txBody>
      </p:sp>
      <p:graphicFrame>
        <p:nvGraphicFramePr>
          <p:cNvPr id="141451" name="Group 139"/>
          <p:cNvGraphicFramePr>
            <a:graphicFrameLocks noGrp="1"/>
          </p:cNvGraphicFramePr>
          <p:nvPr/>
        </p:nvGraphicFramePr>
        <p:xfrm>
          <a:off x="838200" y="4876800"/>
          <a:ext cx="2946400" cy="173736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E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sym typeface="Symbol" pitchFamily="28" charset="2"/>
                        </a:rPr>
                        <a:t>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2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*q’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{q’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95" name="Line 83"/>
          <p:cNvSpPr>
            <a:spLocks noChangeShapeType="1"/>
          </p:cNvSpPr>
          <p:nvPr/>
        </p:nvSpPr>
        <p:spPr bwMode="auto">
          <a:xfrm>
            <a:off x="533400" y="5486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99" name="Rectangle 87"/>
          <p:cNvSpPr>
            <a:spLocks noGrp="1" noChangeArrowheads="1"/>
          </p:cNvSpPr>
          <p:nvPr>
            <p:ph type="body" sz="half" idx="2"/>
          </p:nvPr>
        </p:nvSpPr>
        <p:spPr>
          <a:xfrm>
            <a:off x="5145088" y="28956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dirty="0">
                <a:sym typeface="Symbol" pitchFamily="28" charset="2"/>
              </a:rPr>
              <a:t></a:t>
            </a:r>
            <a:r>
              <a:rPr lang="en-US" sz="2400" dirty="0"/>
              <a:t>-closure of a state q, </a:t>
            </a:r>
            <a:r>
              <a:rPr lang="en-US" sz="2400" b="1" i="1" dirty="0">
                <a:solidFill>
                  <a:schemeClr val="hlink"/>
                </a:solidFill>
              </a:rPr>
              <a:t>ECLOSE(q)</a:t>
            </a:r>
            <a:r>
              <a:rPr lang="en-US" sz="2400" dirty="0"/>
              <a:t>, is the set of all states (including itself) that can be </a:t>
            </a:r>
            <a:r>
              <a:rPr lang="en-US" sz="2400" i="1" dirty="0"/>
              <a:t>reached </a:t>
            </a:r>
            <a:r>
              <a:rPr lang="en-US" sz="2400" dirty="0"/>
              <a:t>from q by repeatedly making an arbitrary number of </a:t>
            </a:r>
            <a:r>
              <a:rPr lang="en-US" sz="2800" dirty="0">
                <a:sym typeface="Symbol" pitchFamily="28" charset="2"/>
              </a:rPr>
              <a:t></a:t>
            </a:r>
            <a:r>
              <a:rPr lang="en-US" sz="2400" dirty="0"/>
              <a:t>-transitions.  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28600" y="3976688"/>
            <a:ext cx="914400" cy="366712"/>
            <a:chOff x="228600" y="3976688"/>
            <a:chExt cx="914400" cy="366713"/>
          </a:xfrm>
        </p:grpSpPr>
        <p:sp>
          <p:nvSpPr>
            <p:cNvPr id="35901" name="Line 6"/>
            <p:cNvSpPr>
              <a:spLocks noChangeShapeType="1"/>
            </p:cNvSpPr>
            <p:nvPr/>
          </p:nvSpPr>
          <p:spPr bwMode="auto">
            <a:xfrm>
              <a:off x="533400" y="428625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2" name="Text Box 7"/>
            <p:cNvSpPr txBox="1">
              <a:spLocks noChangeArrowheads="1"/>
            </p:cNvSpPr>
            <p:nvPr/>
          </p:nvSpPr>
          <p:spPr bwMode="auto">
            <a:xfrm>
              <a:off x="228600" y="3976688"/>
              <a:ext cx="628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start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447800" y="2625725"/>
            <a:ext cx="2667000" cy="1184275"/>
            <a:chOff x="1447800" y="2625725"/>
            <a:chExt cx="2667000" cy="1184275"/>
          </a:xfrm>
        </p:grpSpPr>
        <p:sp>
          <p:nvSpPr>
            <p:cNvPr id="35891" name="Oval 5"/>
            <p:cNvSpPr>
              <a:spLocks noChangeArrowheads="1"/>
            </p:cNvSpPr>
            <p:nvPr/>
          </p:nvSpPr>
          <p:spPr bwMode="auto">
            <a:xfrm>
              <a:off x="16002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0</a:t>
              </a:r>
            </a:p>
          </p:txBody>
        </p:sp>
        <p:sp>
          <p:nvSpPr>
            <p:cNvPr id="35892" name="Line 9"/>
            <p:cNvSpPr>
              <a:spLocks noChangeShapeType="1"/>
            </p:cNvSpPr>
            <p:nvPr/>
          </p:nvSpPr>
          <p:spPr bwMode="auto">
            <a:xfrm>
              <a:off x="2057400" y="35052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Oval 10"/>
            <p:cNvSpPr>
              <a:spLocks noChangeArrowheads="1"/>
            </p:cNvSpPr>
            <p:nvPr/>
          </p:nvSpPr>
          <p:spPr bwMode="auto">
            <a:xfrm>
              <a:off x="25908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35894" name="Text Box 11"/>
            <p:cNvSpPr txBox="1">
              <a:spLocks noChangeArrowheads="1"/>
            </p:cNvSpPr>
            <p:nvPr/>
          </p:nvSpPr>
          <p:spPr bwMode="auto">
            <a:xfrm>
              <a:off x="2117725" y="31591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  <a:endParaRPr lang="en-US" sz="1800">
                <a:solidFill>
                  <a:schemeClr val="hlink"/>
                </a:solidFill>
              </a:endParaRPr>
            </a:p>
          </p:txBody>
        </p:sp>
        <p:sp>
          <p:nvSpPr>
            <p:cNvPr id="35895" name="Freeform 12"/>
            <p:cNvSpPr>
              <a:spLocks/>
            </p:cNvSpPr>
            <p:nvPr/>
          </p:nvSpPr>
          <p:spPr bwMode="auto">
            <a:xfrm>
              <a:off x="1574800" y="2959100"/>
              <a:ext cx="419100" cy="317500"/>
            </a:xfrm>
            <a:custGeom>
              <a:avLst/>
              <a:gdLst>
                <a:gd name="T0" fmla="*/ 2147483647 w 264"/>
                <a:gd name="T1" fmla="*/ 2147483647 h 200"/>
                <a:gd name="T2" fmla="*/ 2147483647 w 264"/>
                <a:gd name="T3" fmla="*/ 2147483647 h 200"/>
                <a:gd name="T4" fmla="*/ 2147483647 w 264"/>
                <a:gd name="T5" fmla="*/ 2147483647 h 200"/>
                <a:gd name="T6" fmla="*/ 2147483647 w 264"/>
                <a:gd name="T7" fmla="*/ 2147483647 h 200"/>
                <a:gd name="T8" fmla="*/ 2147483647 w 264"/>
                <a:gd name="T9" fmla="*/ 2147483647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6" name="Text Box 13"/>
            <p:cNvSpPr txBox="1">
              <a:spLocks noChangeArrowheads="1"/>
            </p:cNvSpPr>
            <p:nvPr/>
          </p:nvSpPr>
          <p:spPr bwMode="auto">
            <a:xfrm>
              <a:off x="1447800" y="2625725"/>
              <a:ext cx="501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0,1</a:t>
              </a:r>
            </a:p>
          </p:txBody>
        </p:sp>
        <p:sp>
          <p:nvSpPr>
            <p:cNvPr id="35897" name="Text Box 18"/>
            <p:cNvSpPr txBox="1">
              <a:spLocks noChangeArrowheads="1"/>
            </p:cNvSpPr>
            <p:nvPr/>
          </p:nvSpPr>
          <p:spPr bwMode="auto">
            <a:xfrm>
              <a:off x="3048000" y="31623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5898" name="Oval 19"/>
            <p:cNvSpPr>
              <a:spLocks noChangeArrowheads="1"/>
            </p:cNvSpPr>
            <p:nvPr/>
          </p:nvSpPr>
          <p:spPr bwMode="auto">
            <a:xfrm>
              <a:off x="3581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35899" name="Line 20"/>
            <p:cNvSpPr>
              <a:spLocks noChangeShapeType="1"/>
            </p:cNvSpPr>
            <p:nvPr/>
          </p:nvSpPr>
          <p:spPr bwMode="auto">
            <a:xfrm>
              <a:off x="304800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0" name="Oval 22"/>
            <p:cNvSpPr>
              <a:spLocks noChangeArrowheads="1"/>
            </p:cNvSpPr>
            <p:nvPr/>
          </p:nvSpPr>
          <p:spPr bwMode="auto">
            <a:xfrm>
              <a:off x="3505200" y="3200400"/>
              <a:ext cx="609600" cy="609600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143000" y="3595688"/>
            <a:ext cx="609600" cy="976312"/>
            <a:chOff x="1143000" y="3595688"/>
            <a:chExt cx="609600" cy="976312"/>
          </a:xfrm>
        </p:grpSpPr>
        <p:sp>
          <p:nvSpPr>
            <p:cNvPr id="35887" name="Oval 90"/>
            <p:cNvSpPr>
              <a:spLocks noChangeArrowheads="1"/>
            </p:cNvSpPr>
            <p:nvPr/>
          </p:nvSpPr>
          <p:spPr bwMode="auto">
            <a:xfrm>
              <a:off x="1219200" y="4038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q’</a:t>
              </a:r>
              <a:r>
                <a:rPr lang="en-US" sz="1800" baseline="-25000"/>
                <a:t>0</a:t>
              </a:r>
            </a:p>
          </p:txBody>
        </p:sp>
        <p:sp>
          <p:nvSpPr>
            <p:cNvPr id="35888" name="Oval 91"/>
            <p:cNvSpPr>
              <a:spLocks noChangeArrowheads="1"/>
            </p:cNvSpPr>
            <p:nvPr/>
          </p:nvSpPr>
          <p:spPr bwMode="auto">
            <a:xfrm>
              <a:off x="1143000" y="3962400"/>
              <a:ext cx="609600" cy="609600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92"/>
            <p:cNvSpPr>
              <a:spLocks noChangeShapeType="1"/>
            </p:cNvSpPr>
            <p:nvPr/>
          </p:nvSpPr>
          <p:spPr bwMode="auto">
            <a:xfrm flipV="1">
              <a:off x="1447800" y="3733800"/>
              <a:ext cx="228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Text Box 93"/>
            <p:cNvSpPr txBox="1">
              <a:spLocks noChangeArrowheads="1"/>
            </p:cNvSpPr>
            <p:nvPr/>
          </p:nvSpPr>
          <p:spPr bwMode="auto">
            <a:xfrm>
              <a:off x="1219200" y="3595688"/>
              <a:ext cx="2857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ym typeface="Symbol" pitchFamily="28" charset="2"/>
                </a:rPr>
                <a:t>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95" grpId="0" animBg="1"/>
      <p:bldP spid="14139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1143000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Minimization of DFA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07522" name="Picture 2" descr="https://www.gatevidyalay.com/wp-content/uploads/2018/08/Minimization-of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00174"/>
            <a:ext cx="6786610" cy="2714644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Minimized the given DFA…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6978" name="AutoShape 2" descr="https://www.gatevidyalay.com/wp-content/uploads/2018/08/DFA-Minimization-Problem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980" name="AutoShape 4" descr="https://www.gatevidyalay.com/wp-content/uploads/2018/08/DFA-Minimization-Problem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6981" name="Picture 5" descr="C:\Users\hp\Desktop\Session 2020-21\DFA-Minimization-Problem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66900"/>
            <a:ext cx="6429420" cy="377667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93037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Transition table as per given diagram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2976" y="1285860"/>
          <a:ext cx="5929354" cy="3017520"/>
        </p:xfrm>
        <a:graphic>
          <a:graphicData uri="http://schemas.openxmlformats.org/drawingml/2006/table">
            <a:tbl>
              <a:tblPr/>
              <a:tblGrid>
                <a:gridCol w="1980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534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b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→</a:t>
                      </a:r>
                      <a:r>
                        <a:rPr lang="en-US" sz="2500" b="1" dirty="0"/>
                        <a:t>q0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q1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q3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q2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q3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*q4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*q4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5953" name="Rectangle 1"/>
          <p:cNvSpPr>
            <a:spLocks noChangeArrowheads="1"/>
          </p:cNvSpPr>
          <p:nvPr/>
        </p:nvSpPr>
        <p:spPr bwMode="auto">
          <a:xfrm>
            <a:off x="500034" y="4395787"/>
            <a:ext cx="500807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Now using Equivalence Theorem, we have-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Since                                ,  so we stop.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0" y="4714884"/>
          <a:ext cx="571504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4" imgW="6096000" imgH="3048000" progId="">
                  <p:embed/>
                </p:oleObj>
              </mc:Choice>
              <mc:Fallback>
                <p:oleObj name="Equation" r:id="rId4" imgW="6096000" imgH="3048000" progId="">
                  <p:embed/>
                  <p:pic>
                    <p:nvPicPr>
                      <p:cNvPr id="1208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14884"/>
                        <a:ext cx="571504" cy="428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4288" y="5072077"/>
          <a:ext cx="5429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6" imgW="5791200" imgH="3048000" progId="">
                  <p:embed/>
                </p:oleObj>
              </mc:Choice>
              <mc:Fallback>
                <p:oleObj name="Equation" r:id="rId6" imgW="5791200" imgH="3048000" progId="">
                  <p:embed/>
                  <p:pic>
                    <p:nvPicPr>
                      <p:cNvPr id="1208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8" y="5072077"/>
                        <a:ext cx="5429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-28575" y="5500688"/>
          <a:ext cx="6000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8" imgW="6400800" imgH="3048000" progId="">
                  <p:embed/>
                </p:oleObj>
              </mc:Choice>
              <mc:Fallback>
                <p:oleObj name="Equation" r:id="rId8" imgW="6400800" imgH="3048000" progId="">
                  <p:embed/>
                  <p:pic>
                    <p:nvPicPr>
                      <p:cNvPr id="120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575" y="5500688"/>
                        <a:ext cx="6000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14288" y="5857875"/>
          <a:ext cx="5715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10" imgW="6096000" imgH="3048000" progId="">
                  <p:embed/>
                </p:oleObj>
              </mc:Choice>
              <mc:Fallback>
                <p:oleObj name="Equation" r:id="rId10" imgW="6096000" imgH="3048000" progId="">
                  <p:embed/>
                  <p:pic>
                    <p:nvPicPr>
                      <p:cNvPr id="1208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8" y="5857875"/>
                        <a:ext cx="5715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1214414" y="6429375"/>
          <a:ext cx="78581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12" imgW="6096000" imgH="3048000" progId="">
                  <p:embed/>
                </p:oleObj>
              </mc:Choice>
              <mc:Fallback>
                <p:oleObj name="Equation" r:id="rId12" imgW="6096000" imgH="3048000" progId="">
                  <p:embed/>
                  <p:pic>
                    <p:nvPicPr>
                      <p:cNvPr id="1208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6429375"/>
                        <a:ext cx="78581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98426"/>
              </p:ext>
            </p:extLst>
          </p:nvPr>
        </p:nvGraphicFramePr>
        <p:xfrm>
          <a:off x="1835696" y="6429375"/>
          <a:ext cx="55719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14" imgW="4267200" imgH="3048000" progId="">
                  <p:embed/>
                </p:oleObj>
              </mc:Choice>
              <mc:Fallback>
                <p:oleObj name="Equation" r:id="rId14" imgW="4267200" imgH="3048000" progId="">
                  <p:embed/>
                  <p:pic>
                    <p:nvPicPr>
                      <p:cNvPr id="1208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6429375"/>
                        <a:ext cx="55719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5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125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25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125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C:\Users\hp\Desktop\Session 2020-21\DFA-Minimization-Problem-01-Minimal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7215238" cy="58007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4282" y="14285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Minimized DFA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0"/>
            <a:ext cx="7793037" cy="7143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Ex-2, Minimization </a:t>
            </a:r>
            <a:r>
              <a:rPr lang="en-IN" dirty="0" err="1">
                <a:solidFill>
                  <a:srgbClr val="00B0F0"/>
                </a:solidFill>
              </a:rPr>
              <a:t>contd</a:t>
            </a:r>
            <a:r>
              <a:rPr lang="en-IN" dirty="0">
                <a:solidFill>
                  <a:srgbClr val="00B0F0"/>
                </a:solidFill>
              </a:rPr>
              <a:t>…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71670" y="3071811"/>
          <a:ext cx="5214975" cy="2500330"/>
        </p:xfrm>
        <a:graphic>
          <a:graphicData uri="http://schemas.openxmlformats.org/drawingml/2006/table">
            <a:tbl>
              <a:tblPr/>
              <a:tblGrid>
                <a:gridCol w="17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73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a</a:t>
                      </a:r>
                      <a:endParaRPr lang="en-US" sz="2100" b="1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b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→q0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q0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9025" name="Picture 1" descr="C:\Users\hp\Desktop\Session 2020-21\DFA-Minimization-Problem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14356"/>
            <a:ext cx="5357850" cy="228601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2844" y="3500438"/>
            <a:ext cx="1928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Transition Table</a:t>
            </a:r>
            <a:endParaRPr lang="en-US" sz="2100" dirty="0"/>
          </a:p>
        </p:txBody>
      </p:sp>
      <p:sp>
        <p:nvSpPr>
          <p:cNvPr id="8" name="Rectangle 7"/>
          <p:cNvSpPr/>
          <p:nvPr/>
        </p:nvSpPr>
        <p:spPr>
          <a:xfrm>
            <a:off x="785786" y="557214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0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}</a:t>
            </a:r>
          </a:p>
          <a:p>
            <a:pPr fontAlgn="base"/>
            <a:r>
              <a:rPr lang="en-US" dirty="0"/>
              <a:t> Since P</a:t>
            </a:r>
            <a:r>
              <a:rPr lang="en-US" baseline="-25000" dirty="0"/>
              <a:t>1</a:t>
            </a:r>
            <a:r>
              <a:rPr lang="en-US" dirty="0"/>
              <a:t> = P</a:t>
            </a:r>
            <a:r>
              <a:rPr lang="en-US" baseline="-25000" dirty="0"/>
              <a:t>0</a:t>
            </a:r>
            <a:r>
              <a:rPr lang="en-US" dirty="0"/>
              <a:t>, so we stop.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/>
          <a:lstStyle/>
          <a:p>
            <a:r>
              <a:rPr lang="en-IN" dirty="0"/>
              <a:t>Minimized automata…</a:t>
            </a:r>
            <a:endParaRPr lang="en-US" dirty="0"/>
          </a:p>
        </p:txBody>
      </p:sp>
      <p:pic>
        <p:nvPicPr>
          <p:cNvPr id="130050" name="Picture 2" descr="https://www.gatevidyalay.com/wp-content/uploads/2018/08/DFA-Minimization-Problem-02-Minimal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14488"/>
            <a:ext cx="4929222" cy="371477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857232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Minimized the following: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31074" name="Picture 2" descr="https://www.gatevidyalay.com/wp-content/uploads/2018/08/DFA-Minimization-Problem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4514850" cy="257176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2148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0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,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, 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 q</a:t>
            </a:r>
            <a:r>
              <a:rPr lang="en-US" sz="2400" baseline="-25000" dirty="0"/>
              <a:t>2</a:t>
            </a:r>
            <a:r>
              <a:rPr lang="en-US" sz="2400" dirty="0"/>
              <a:t> , 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2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 q</a:t>
            </a:r>
            <a:r>
              <a:rPr lang="en-US" sz="2400" baseline="-25000" dirty="0"/>
              <a:t>2</a:t>
            </a:r>
            <a:r>
              <a:rPr lang="en-US" sz="2400" dirty="0"/>
              <a:t> , 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</p:txBody>
      </p:sp>
      <p:pic>
        <p:nvPicPr>
          <p:cNvPr id="131076" name="Picture 4" descr="https://www.gatevidyalay.com/wp-content/uploads/2018/08/DFA-Minimization-Problem-03-Minimal-DF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3286124"/>
            <a:ext cx="4752975" cy="33623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929322" y="2214554"/>
            <a:ext cx="2571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Minimized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6050" y="857232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Example-3: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https://www.gatevidyalay.com/wp-content/uploads/2018/08/DFA-Minimization-Problem-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57627" cy="264318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2000" y="7143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State q</a:t>
            </a:r>
            <a:r>
              <a:rPr lang="en-US" baseline="-25000" dirty="0"/>
              <a:t>5</a:t>
            </a:r>
            <a:r>
              <a:rPr lang="en-US" dirty="0"/>
              <a:t> is inaccessible from the initial state.</a:t>
            </a:r>
          </a:p>
          <a:p>
            <a:pPr fontAlgn="base"/>
            <a:r>
              <a:rPr lang="en-US" dirty="0"/>
              <a:t>So, we eliminate it and its associated edges from the DFA.</a:t>
            </a:r>
          </a:p>
        </p:txBody>
      </p:sp>
      <p:pic>
        <p:nvPicPr>
          <p:cNvPr id="132100" name="Picture 4" descr="https://www.gatevidyalay.com/wp-content/uploads/2018/08/DFA-Minimization-Problem-04-Step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643050"/>
            <a:ext cx="3514725" cy="257176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57752" y="1643050"/>
            <a:ext cx="41434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FF0000"/>
                </a:solidFill>
              </a:rPr>
              <a:t>After eliminate </a:t>
            </a:r>
            <a:r>
              <a:rPr lang="en-US" sz="2100" dirty="0">
                <a:solidFill>
                  <a:srgbClr val="FF0000"/>
                </a:solidFill>
              </a:rPr>
              <a:t>q</a:t>
            </a:r>
            <a:r>
              <a:rPr lang="en-US" sz="2100" baseline="-25000" dirty="0">
                <a:solidFill>
                  <a:srgbClr val="FF0000"/>
                </a:solidFill>
              </a:rPr>
              <a:t>5 </a:t>
            </a:r>
            <a:r>
              <a:rPr lang="en-US" sz="2100" dirty="0">
                <a:solidFill>
                  <a:srgbClr val="FF0000"/>
                </a:solidFill>
              </a:rPr>
              <a:t>we get</a:t>
            </a:r>
            <a:r>
              <a:rPr lang="en-US" sz="2100" baseline="-25000" dirty="0">
                <a:solidFill>
                  <a:srgbClr val="FF0000"/>
                </a:solidFill>
              </a:rPr>
              <a:t> 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1934" y="0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Example-4: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271462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0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,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1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} {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2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} {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5786" y="4071942"/>
            <a:ext cx="3311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Since P</a:t>
            </a:r>
            <a:r>
              <a:rPr lang="en-US" sz="2400" baseline="-25000" dirty="0"/>
              <a:t>2</a:t>
            </a:r>
            <a:r>
              <a:rPr lang="en-US" sz="2400" dirty="0"/>
              <a:t> = P</a:t>
            </a:r>
            <a:r>
              <a:rPr lang="en-US" sz="2400" baseline="-25000" dirty="0"/>
              <a:t>1</a:t>
            </a:r>
            <a:r>
              <a:rPr lang="en-US" sz="2400" dirty="0"/>
              <a:t>, so we stop.</a:t>
            </a:r>
          </a:p>
        </p:txBody>
      </p:sp>
      <p:pic>
        <p:nvPicPr>
          <p:cNvPr id="132102" name="Picture 6" descr="https://www.gatevidyalay.com/wp-content/uploads/2018/08/DFA-Minimization-Problem-04-Minimal-DF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4143380"/>
            <a:ext cx="4657725" cy="271462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Strings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word or a string is a finite sequence of symbols taken from </a:t>
            </a:r>
            <a:r>
              <a:rPr lang="en" dirty="0">
                <a:solidFill>
                  <a:srgbClr val="FF0000"/>
                </a:solidFill>
              </a:rPr>
              <a:t>Σ.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</a:rPr>
              <a:t>Empty string :  </a:t>
            </a:r>
            <a:r>
              <a:rPr lang="en" baseline="-25000" dirty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ϵ 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</a:rPr>
              <a:t>Length of string</a:t>
            </a:r>
            <a:r>
              <a:rPr lang="en" dirty="0"/>
              <a:t> w is denoted by |w| is number of non empty characters in the string.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Ex. 	x = 01000      	|x|  = 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 		x = </a:t>
            </a:r>
            <a:r>
              <a:rPr lang="en" dirty="0">
                <a:solidFill>
                  <a:srgbClr val="666666"/>
                </a:solidFill>
              </a:rPr>
              <a:t>01ϵ01ϵ00ϵ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     </a:t>
            </a:r>
            <a:r>
              <a:rPr lang="en" dirty="0">
                <a:solidFill>
                  <a:srgbClr val="FF0000"/>
                </a:solidFill>
              </a:rPr>
              <a:t>|x|  = 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xy = </a:t>
            </a:r>
            <a:r>
              <a:rPr lang="en" dirty="0">
                <a:solidFill>
                  <a:srgbClr val="FF0000"/>
                </a:solidFill>
              </a:rPr>
              <a:t>concatenation</a:t>
            </a:r>
            <a:r>
              <a:rPr lang="en" dirty="0"/>
              <a:t> of two string.</a:t>
            </a:r>
            <a:endParaRPr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8298-272C-4490-B226-FAFA20A5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3107"/>
            <a:ext cx="7793037" cy="64958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Example-5 for Practice…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EB97D9-B57B-4A38-8FE3-617808C2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10388"/>
              </p:ext>
            </p:extLst>
          </p:nvPr>
        </p:nvGraphicFramePr>
        <p:xfrm>
          <a:off x="827585" y="2231966"/>
          <a:ext cx="7793037" cy="4221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8201">
                  <a:extLst>
                    <a:ext uri="{9D8B030D-6E8A-4147-A177-3AD203B41FA5}">
                      <a16:colId xmlns:a16="http://schemas.microsoft.com/office/drawing/2014/main" val="2656534259"/>
                    </a:ext>
                  </a:extLst>
                </a:gridCol>
                <a:gridCol w="2261644">
                  <a:extLst>
                    <a:ext uri="{9D8B030D-6E8A-4147-A177-3AD203B41FA5}">
                      <a16:colId xmlns:a16="http://schemas.microsoft.com/office/drawing/2014/main" val="3979704029"/>
                    </a:ext>
                  </a:extLst>
                </a:gridCol>
                <a:gridCol w="2163192">
                  <a:extLst>
                    <a:ext uri="{9D8B030D-6E8A-4147-A177-3AD203B41FA5}">
                      <a16:colId xmlns:a16="http://schemas.microsoft.com/office/drawing/2014/main" val="1395533725"/>
                    </a:ext>
                  </a:extLst>
                </a:gridCol>
              </a:tblGrid>
              <a:tr h="469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States/input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614199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-&gt;q</a:t>
                      </a:r>
                      <a:r>
                        <a:rPr lang="en-US" sz="2800" baseline="-25000" dirty="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30945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365573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q2+ (Final)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105692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40994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q7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2824031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111340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452565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q7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79851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CB7372-7FB6-46C6-95FD-FB82ED0E33C2}"/>
              </a:ext>
            </a:extLst>
          </p:cNvPr>
          <p:cNvSpPr txBox="1"/>
          <p:nvPr/>
        </p:nvSpPr>
        <p:spPr>
          <a:xfrm>
            <a:off x="827584" y="1412776"/>
            <a:ext cx="669674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dirty="0">
                <a:solidFill>
                  <a:srgbClr val="00B050"/>
                </a:solidFill>
              </a:rPr>
              <a:t>Minimize the given Automata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408561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DDC7-68BD-4695-8A6F-F1402CAF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92737"/>
            <a:ext cx="7793037" cy="787991"/>
          </a:xfrm>
        </p:spPr>
        <p:txBody>
          <a:bodyPr>
            <a:normAutofit/>
          </a:bodyPr>
          <a:lstStyle/>
          <a:p>
            <a:r>
              <a:rPr lang="en-IN" dirty="0"/>
              <a:t>Minimizing </a:t>
            </a:r>
            <a:r>
              <a:rPr lang="en-IN" sz="3100" dirty="0"/>
              <a:t>(Using Equivalence theorem)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BAFC-7639-44AC-9CEC-0BB588F3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21434"/>
            <a:ext cx="7114328" cy="566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A9BE5-EEA7-4FB8-B866-23BE7C3A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606248"/>
            <a:ext cx="6970312" cy="49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92D90-A2EF-48FF-B5ED-C6BD047BB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797102"/>
            <a:ext cx="6552728" cy="423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EA492-ABBF-4B54-B6C1-8DC144AA1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3192360"/>
            <a:ext cx="792089" cy="423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83F31-A04C-4894-998F-02BB825A9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3220755"/>
            <a:ext cx="6034208" cy="482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F2CB67-F34F-45FB-A739-4709B16F3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4509120"/>
            <a:ext cx="1512168" cy="6480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5909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90E4C5-5CB5-4160-8D4B-D3D11C94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3312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9A27C-2F24-4340-8F0A-66F37751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3429000"/>
            <a:ext cx="7381502" cy="3429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027128-C0DC-49EE-946B-D564A30D3C6A}"/>
              </a:ext>
            </a:extLst>
          </p:cNvPr>
          <p:cNvCxnSpPr/>
          <p:nvPr/>
        </p:nvCxnSpPr>
        <p:spPr>
          <a:xfrm>
            <a:off x="827584" y="4077072"/>
            <a:ext cx="79208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A1DF806-1517-40C3-B08D-3ED483515515}"/>
              </a:ext>
            </a:extLst>
          </p:cNvPr>
          <p:cNvSpPr/>
          <p:nvPr/>
        </p:nvSpPr>
        <p:spPr>
          <a:xfrm>
            <a:off x="6546746" y="4160496"/>
            <a:ext cx="119360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42986-7CE2-46BD-8044-8F8B8362872F}"/>
              </a:ext>
            </a:extLst>
          </p:cNvPr>
          <p:cNvCxnSpPr>
            <a:cxnSpLocks/>
          </p:cNvCxnSpPr>
          <p:nvPr/>
        </p:nvCxnSpPr>
        <p:spPr>
          <a:xfrm>
            <a:off x="107504" y="1268760"/>
            <a:ext cx="50405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73DBA60-35F1-4B56-8A2C-7C1A60723B3D}"/>
              </a:ext>
            </a:extLst>
          </p:cNvPr>
          <p:cNvSpPr/>
          <p:nvPr/>
        </p:nvSpPr>
        <p:spPr>
          <a:xfrm>
            <a:off x="312724" y="1984580"/>
            <a:ext cx="1018916" cy="43631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475906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8298-272C-4490-B226-FAFA20A5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3107"/>
            <a:ext cx="7793037" cy="64958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Example-6 for Practice…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EB97D9-B57B-4A38-8FE3-617808C2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10254"/>
              </p:ext>
            </p:extLst>
          </p:nvPr>
        </p:nvGraphicFramePr>
        <p:xfrm>
          <a:off x="827585" y="2231966"/>
          <a:ext cx="7793037" cy="375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8201">
                  <a:extLst>
                    <a:ext uri="{9D8B030D-6E8A-4147-A177-3AD203B41FA5}">
                      <a16:colId xmlns:a16="http://schemas.microsoft.com/office/drawing/2014/main" val="2656534259"/>
                    </a:ext>
                  </a:extLst>
                </a:gridCol>
                <a:gridCol w="2261644">
                  <a:extLst>
                    <a:ext uri="{9D8B030D-6E8A-4147-A177-3AD203B41FA5}">
                      <a16:colId xmlns:a16="http://schemas.microsoft.com/office/drawing/2014/main" val="3979704029"/>
                    </a:ext>
                  </a:extLst>
                </a:gridCol>
                <a:gridCol w="2163192">
                  <a:extLst>
                    <a:ext uri="{9D8B030D-6E8A-4147-A177-3AD203B41FA5}">
                      <a16:colId xmlns:a16="http://schemas.microsoft.com/office/drawing/2014/main" val="1395533725"/>
                    </a:ext>
                  </a:extLst>
                </a:gridCol>
              </a:tblGrid>
              <a:tr h="469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States/input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b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614199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-&gt;q</a:t>
                      </a:r>
                      <a:r>
                        <a:rPr lang="en-US" sz="2800" baseline="-25000" dirty="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30945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365573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105692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q3+ (Final)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40994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2824031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111340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4525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CB7372-7FB6-46C6-95FD-FB82ED0E33C2}"/>
              </a:ext>
            </a:extLst>
          </p:cNvPr>
          <p:cNvSpPr txBox="1"/>
          <p:nvPr/>
        </p:nvSpPr>
        <p:spPr>
          <a:xfrm>
            <a:off x="827584" y="1412776"/>
            <a:ext cx="669674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dirty="0">
                <a:solidFill>
                  <a:srgbClr val="00B050"/>
                </a:solidFill>
              </a:rPr>
              <a:t>Minimize the given Automata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429885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2E3-D9CE-40E1-B49E-E0E0F84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50504"/>
            <a:ext cx="8424935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Minimizing (Using Equivalence theorem)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209A6-C251-4D44-B2E9-7E801204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47" b="-5140"/>
          <a:stretch>
            <a:fillRect/>
          </a:stretch>
        </p:blipFill>
        <p:spPr>
          <a:xfrm>
            <a:off x="1115616" y="1432094"/>
            <a:ext cx="5599524" cy="63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FE29-CCD9-4570-9405-C8B98700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02"/>
          <a:stretch>
            <a:fillRect/>
          </a:stretch>
        </p:blipFill>
        <p:spPr>
          <a:xfrm>
            <a:off x="1259632" y="2263937"/>
            <a:ext cx="5455508" cy="733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07E34-D987-4665-8DA6-6A7B8649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434" b="2659"/>
          <a:stretch>
            <a:fillRect/>
          </a:stretch>
        </p:blipFill>
        <p:spPr>
          <a:xfrm>
            <a:off x="1403648" y="3220478"/>
            <a:ext cx="5168616" cy="637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88D62-12F5-47CA-B4F9-9432117C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402"/>
          <a:stretch>
            <a:fillRect/>
          </a:stretch>
        </p:blipFill>
        <p:spPr>
          <a:xfrm>
            <a:off x="1547664" y="4098556"/>
            <a:ext cx="5238914" cy="65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883359-FA1E-4078-93C0-70BFB99C1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5030289"/>
            <a:ext cx="1296144" cy="5438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2138919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C0A4A4-0BB1-47DF-8384-E71B9739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01"/>
          <a:stretch>
            <a:fillRect/>
          </a:stretch>
        </p:blipFill>
        <p:spPr>
          <a:xfrm>
            <a:off x="0" y="0"/>
            <a:ext cx="9036496" cy="257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E5D973-EAB3-4C3A-A2D6-E2CC1AEC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556"/>
          <a:stretch>
            <a:fillRect/>
          </a:stretch>
        </p:blipFill>
        <p:spPr>
          <a:xfrm>
            <a:off x="251520" y="3068960"/>
            <a:ext cx="7535190" cy="38884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1B04FF-650E-4F25-9DAF-68C6993A777F}"/>
              </a:ext>
            </a:extLst>
          </p:cNvPr>
          <p:cNvCxnSpPr/>
          <p:nvPr/>
        </p:nvCxnSpPr>
        <p:spPr>
          <a:xfrm>
            <a:off x="107504" y="980728"/>
            <a:ext cx="57606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293265B-23F7-43F5-8D77-ADC316E13F30}"/>
              </a:ext>
            </a:extLst>
          </p:cNvPr>
          <p:cNvSpPr/>
          <p:nvPr/>
        </p:nvSpPr>
        <p:spPr>
          <a:xfrm>
            <a:off x="683568" y="2132856"/>
            <a:ext cx="720080" cy="43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14810" y="3714752"/>
            <a:ext cx="40719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6578" y="3857628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  <p:extLst>
      <p:ext uri="{BB962C8B-B14F-4D97-AF65-F5344CB8AC3E}">
        <p14:creationId xmlns:p14="http://schemas.microsoft.com/office/powerpoint/2010/main" val="36772720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428604"/>
            <a:ext cx="8858280" cy="8572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DFA Minimization using </a:t>
            </a:r>
            <a:r>
              <a:rPr lang="en-US" dirty="0" err="1">
                <a:solidFill>
                  <a:srgbClr val="00B0F0"/>
                </a:solidFill>
              </a:rPr>
              <a:t>Myhill-Nerode</a:t>
            </a:r>
            <a:r>
              <a:rPr lang="en-US" dirty="0">
                <a:solidFill>
                  <a:srgbClr val="00B0F0"/>
                </a:solidFill>
              </a:rPr>
              <a:t> Theorem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158" y="1643050"/>
            <a:ext cx="87868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Algorithm</a:t>
            </a:r>
          </a:p>
          <a:p>
            <a:r>
              <a:rPr lang="en-US" sz="2400" b="1" dirty="0"/>
              <a:t>Input</a:t>
            </a:r>
            <a:r>
              <a:rPr lang="en-US" sz="2400" dirty="0"/>
              <a:t> − DFA</a:t>
            </a:r>
          </a:p>
          <a:p>
            <a:r>
              <a:rPr lang="en-US" sz="2400" b="1" dirty="0"/>
              <a:t>Output</a:t>
            </a:r>
            <a:r>
              <a:rPr lang="en-US" sz="2400" dirty="0"/>
              <a:t> − Minimized DFA</a:t>
            </a:r>
          </a:p>
          <a:p>
            <a:r>
              <a:rPr lang="en-US" sz="2400" b="1" dirty="0"/>
              <a:t>Step 1</a:t>
            </a:r>
            <a:r>
              <a:rPr lang="en-US" sz="2400" dirty="0"/>
              <a:t> − Draw a table for all pairs of states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not necessarily connected directly [All are unmarked initially]</a:t>
            </a:r>
          </a:p>
          <a:p>
            <a:r>
              <a:rPr lang="en-US" sz="2400" b="1" dirty="0"/>
              <a:t>Step 2</a:t>
            </a:r>
            <a:r>
              <a:rPr lang="en-US" sz="2400" dirty="0"/>
              <a:t> − Consider every state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in the DFA where 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 ∈ F and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 ∉ F or vice versa and mark them. </a:t>
            </a:r>
            <a:r>
              <a:rPr lang="en-US" sz="2400" b="1" dirty="0"/>
              <a:t>[Here F is the set of final states]</a:t>
            </a:r>
          </a:p>
          <a:p>
            <a:r>
              <a:rPr lang="en-US" sz="2400" b="1" dirty="0"/>
              <a:t>Step 3</a:t>
            </a:r>
            <a:r>
              <a:rPr lang="en-US" sz="2400" dirty="0"/>
              <a:t> − Repeat this step until we cannot mark anymore states −</a:t>
            </a:r>
          </a:p>
          <a:p>
            <a:r>
              <a:rPr lang="en-US" sz="2400" dirty="0"/>
              <a:t>If there is an unmarked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), mark it if the pair {δ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A), δ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A)} is marked for some input alphabet.</a:t>
            </a:r>
          </a:p>
          <a:p>
            <a:r>
              <a:rPr lang="en-US" sz="2400" b="1" dirty="0"/>
              <a:t>Step 4</a:t>
            </a:r>
            <a:r>
              <a:rPr lang="en-US" sz="2400" dirty="0"/>
              <a:t> − Combine all the unmarked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and make them a single state in the reduced DFA.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7793037" cy="42860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Minimization using </a:t>
            </a:r>
            <a:r>
              <a:rPr lang="en-US" sz="3200" b="1" dirty="0" err="1">
                <a:solidFill>
                  <a:srgbClr val="FF0000"/>
                </a:solidFill>
              </a:rPr>
              <a:t>Myhill-Nerode</a:t>
            </a:r>
            <a:r>
              <a:rPr lang="en-US" sz="3200" b="1" dirty="0">
                <a:solidFill>
                  <a:srgbClr val="FF0000"/>
                </a:solidFill>
              </a:rPr>
              <a:t> Theorem</a:t>
            </a:r>
          </a:p>
        </p:txBody>
      </p:sp>
      <p:pic>
        <p:nvPicPr>
          <p:cNvPr id="133122" name="Picture 2" descr="https://2.bp.blogspot.com/-XKHKLFRHlA8/VuFKmHkf5eI/AAAAAAAABus/NjAxcPWDEzo/s320/naro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71480"/>
            <a:ext cx="3786214" cy="2786082"/>
          </a:xfrm>
          <a:prstGeom prst="rect">
            <a:avLst/>
          </a:prstGeom>
          <a:noFill/>
        </p:spPr>
      </p:pic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786182" y="526301"/>
            <a:ext cx="5357818" cy="55399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58700" tIns="0" rIns="1587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Rounded MT Bold" pitchFamily="34" charset="0"/>
                <a:cs typeface="Arial" pitchFamily="34" charset="0"/>
              </a:rPr>
              <a:t>Step 1 :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Rounded MT Bold" pitchFamily="34" charset="0"/>
                <a:cs typeface="Arial" pitchFamily="34" charset="0"/>
              </a:rPr>
              <a:t>We draw a table for all pair of states.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sng" strike="noStrike" cap="none" normalizeH="0" baseline="0" dirty="0">
                <a:ln>
                  <a:noFill/>
                </a:ln>
                <a:solidFill>
                  <a:srgbClr val="009EB8"/>
                </a:solidFill>
                <a:effectLst/>
                <a:latin typeface="Helvetica Neue Light"/>
                <a:cs typeface="Arial" pitchFamily="34" charset="0"/>
                <a:hlinkClick r:id="rId3"/>
              </a:rPr>
              <a:t>  </a:t>
            </a:r>
            <a:endParaRPr kumimoji="0" lang="en-US" b="0" i="0" u="sng" strike="noStrike" cap="none" normalizeH="0" baseline="0" dirty="0">
              <a:ln>
                <a:noFill/>
              </a:ln>
              <a:solidFill>
                <a:srgbClr val="009EB8"/>
              </a:solidFill>
              <a:effectLst/>
              <a:latin typeface="Helvetica Neue Light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830959" y="1000108"/>
          <a:ext cx="5241635" cy="2773680"/>
        </p:xfrm>
        <a:graphic>
          <a:graphicData uri="http://schemas.openxmlformats.org/drawingml/2006/table">
            <a:tbl>
              <a:tblPr/>
              <a:tblGrid>
                <a:gridCol w="74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latin typeface="Arial"/>
                        </a:rPr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688113" y="3929066"/>
          <a:ext cx="5455919" cy="2773680"/>
        </p:xfrm>
        <a:graphic>
          <a:graphicData uri="http://schemas.openxmlformats.org/drawingml/2006/table">
            <a:tbl>
              <a:tblPr/>
              <a:tblGrid>
                <a:gridCol w="779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4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>
                          <a:latin typeface="Arial"/>
                        </a:rPr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Step 2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 − We mark the state pairs.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214818"/>
            <a:ext cx="35718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 Rounded MT Bold" pitchFamily="34" charset="0"/>
                <a:cs typeface="Arial" pitchFamily="34" charset="0"/>
              </a:rPr>
              <a:t>Step 2 : </a:t>
            </a:r>
            <a:r>
              <a:rPr lang="en-US" sz="2100" dirty="0">
                <a:latin typeface="Arial Rounded MT Bold" pitchFamily="34" charset="0"/>
              </a:rPr>
              <a:t>We mark the state pairs.</a:t>
            </a:r>
          </a:p>
          <a:p>
            <a:br>
              <a:rPr lang="en-US" dirty="0"/>
            </a:br>
            <a:endParaRPr lang="en-US" dirty="0"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Step 3</a:t>
            </a:r>
            <a:r>
              <a:rPr lang="en-US" sz="2400" dirty="0"/>
              <a:t> − We will try to mark the state pairs, with green colored check mark, transitively. If we input 1 to state ‘a’ and ‘f’, it will go to state ‘c’ and ‘f’ respectively. (c, f) is already marked, hence we will mark pair (a, f). Now, we input 1 to state ‘b’ and ‘f’; it will go to state ‘d’ and ‘f’ respectively. (d, f) is already marked, hence we will mark pair (b, f).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17512"/>
              </p:ext>
            </p:extLst>
          </p:nvPr>
        </p:nvGraphicFramePr>
        <p:xfrm>
          <a:off x="785783" y="2000240"/>
          <a:ext cx="7215243" cy="3413760"/>
        </p:xfrm>
        <a:graphic>
          <a:graphicData uri="http://schemas.openxmlformats.org/drawingml/2006/table">
            <a:tbl>
              <a:tblPr/>
              <a:tblGrid>
                <a:gridCol w="103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0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1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99">
                <a:tc>
                  <a:txBody>
                    <a:bodyPr/>
                    <a:lstStyle/>
                    <a:p>
                      <a:pPr fontAlgn="t"/>
                      <a:br>
                        <a:rPr lang="en-US" dirty="0"/>
                      </a:b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158" y="5572140"/>
            <a:ext cx="85011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After step 3, we have got state combinations {a, b} {c, d} {c, e} {d, e} that are unmarked.</a:t>
            </a:r>
          </a:p>
          <a:p>
            <a:r>
              <a:rPr lang="en-US" sz="2100" dirty="0"/>
              <a:t>We can recombine {c, d} {c, e} {d, e} into {c, d, e}</a:t>
            </a:r>
          </a:p>
          <a:p>
            <a:r>
              <a:rPr lang="en-US" sz="2100" dirty="0"/>
              <a:t>Hence we got two combined states as − </a:t>
            </a:r>
            <a:r>
              <a:rPr lang="en-US" sz="2100" b="1" dirty="0"/>
              <a:t>{a, b} and {c, d, e}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0"/>
            <a:ext cx="8793169" cy="92867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Minimization using </a:t>
            </a:r>
            <a:r>
              <a:rPr lang="en-IN" dirty="0" err="1">
                <a:solidFill>
                  <a:srgbClr val="FF0000"/>
                </a:solidFill>
              </a:rPr>
              <a:t>Myhill-Nerode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Contd</a:t>
            </a:r>
            <a:r>
              <a:rPr lang="en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7218" name="Picture 2" descr="State Diagram of Reduced DF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786058"/>
            <a:ext cx="5286412" cy="385765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2910" y="1571612"/>
            <a:ext cx="7715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 the final minimized DFA will contain three states {f}, {a, b} and {c, d, e}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488" y="384548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29256" y="2857496"/>
            <a:ext cx="214314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Sandeep Rathor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68141</TotalTime>
  <Words>7724</Words>
  <Application>Microsoft Office PowerPoint</Application>
  <PresentationFormat>On-screen Show (4:3)</PresentationFormat>
  <Paragraphs>2023</Paragraphs>
  <Slides>205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06" baseType="lpstr">
      <vt:lpstr>Median</vt:lpstr>
      <vt:lpstr>PowerPoint Presentation</vt:lpstr>
      <vt:lpstr>What is Automata? </vt:lpstr>
      <vt:lpstr>Model of Discrete Automaton</vt:lpstr>
      <vt:lpstr>Why do we need abstract models? </vt:lpstr>
      <vt:lpstr>A simple “computer”</vt:lpstr>
      <vt:lpstr>Finite Automata : Examples</vt:lpstr>
      <vt:lpstr>Transition Diagram</vt:lpstr>
      <vt:lpstr>Alphabets</vt:lpstr>
      <vt:lpstr>Strings</vt:lpstr>
      <vt:lpstr>Strings</vt:lpstr>
      <vt:lpstr>Languages</vt:lpstr>
      <vt:lpstr>PowerPoint Presentation</vt:lpstr>
      <vt:lpstr>PowerPoint Presentation</vt:lpstr>
      <vt:lpstr>Input Alphabet </vt:lpstr>
      <vt:lpstr>Set of States </vt:lpstr>
      <vt:lpstr>Initial State </vt:lpstr>
      <vt:lpstr>Set of Accepting States or Final State</vt:lpstr>
      <vt:lpstr>Transition Function </vt:lpstr>
      <vt:lpstr>PowerPoint Presentation</vt:lpstr>
      <vt:lpstr>PowerPoint Presentation</vt:lpstr>
      <vt:lpstr>PowerPoint Presentation</vt:lpstr>
      <vt:lpstr>Transition Function (    )     Contd…</vt:lpstr>
      <vt:lpstr>Extended Transition Function  </vt:lpstr>
      <vt:lpstr>PowerPoint Presentation</vt:lpstr>
      <vt:lpstr>PowerPoint Presentation</vt:lpstr>
      <vt:lpstr>PowerPoint Presentation</vt:lpstr>
      <vt:lpstr>PowerPoint Presentation</vt:lpstr>
      <vt:lpstr>Example-2</vt:lpstr>
      <vt:lpstr>Applications</vt:lpstr>
      <vt:lpstr>Example of a finite automaton</vt:lpstr>
      <vt:lpstr>Language of a DFA</vt:lpstr>
      <vt:lpstr>Examples</vt:lpstr>
      <vt:lpstr>Example: Design a FA with ∑ = {0, 1} accepts the only input 101.</vt:lpstr>
      <vt:lpstr>Examples</vt:lpstr>
      <vt:lpstr>S+   and  S*</vt:lpstr>
      <vt:lpstr>Example-4: Design a DFA for </vt:lpstr>
      <vt:lpstr>Example-5: DFA for</vt:lpstr>
      <vt:lpstr>Example-6: DFA for</vt:lpstr>
      <vt:lpstr>Ex-7:Design a DFA for language: L = {w | w is a binary string that contains 01 as a substring} </vt:lpstr>
      <vt:lpstr>DFA for strings containing 01</vt:lpstr>
      <vt:lpstr>Construction of a DFA accepting set of string over {a, b} where each string containing ‘ab’ as the substring.</vt:lpstr>
      <vt:lpstr>Example: The set of all strings with three consecutive 0's (not necessarily at the end).</vt:lpstr>
      <vt:lpstr>Construct DFA’s accepting the following languages over the alphabet {0, 1}.   1.  The set of all strings ending in 00. </vt:lpstr>
      <vt:lpstr>     OR The set of all strings ending in 00. </vt:lpstr>
      <vt:lpstr>2. The set of all strings with two consecutive 0’s (not necessarily at the end).  </vt:lpstr>
      <vt:lpstr>Practice Questions…</vt:lpstr>
      <vt:lpstr>Exactly Two a’s</vt:lpstr>
      <vt:lpstr>At Least Two b’s</vt:lpstr>
      <vt:lpstr>Exactly two a’s and at least two b’s</vt:lpstr>
      <vt:lpstr>Containing Substrings or Not</vt:lpstr>
      <vt:lpstr>PowerPoint Presentation</vt:lpstr>
      <vt:lpstr>Applications of NFA</vt:lpstr>
      <vt:lpstr>Example of DFA &amp; NFA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NFA for strings containing 01</vt:lpstr>
      <vt:lpstr>Differences: DFA vs. NFA</vt:lpstr>
      <vt:lpstr>What is an “error state” or dummy state?</vt:lpstr>
      <vt:lpstr>NFA to DFA construction: Example</vt:lpstr>
      <vt:lpstr>NFA to DFA Contd…</vt:lpstr>
      <vt:lpstr>Convert the given NFA to DFA</vt:lpstr>
      <vt:lpstr>Transition diagram</vt:lpstr>
      <vt:lpstr>Practice Session: NFA to DFA</vt:lpstr>
      <vt:lpstr>1. Convert NFA to DFA</vt:lpstr>
      <vt:lpstr>PowerPoint Presentation</vt:lpstr>
      <vt:lpstr>PowerPoint Presentation</vt:lpstr>
      <vt:lpstr>2. Convert into DFA</vt:lpstr>
      <vt:lpstr>3. Convert given NFA to DFA</vt:lpstr>
      <vt:lpstr>Required DFA</vt:lpstr>
      <vt:lpstr>PowerPoint Presentation</vt:lpstr>
      <vt:lpstr>Practice Contd…</vt:lpstr>
      <vt:lpstr>Answer: Required DFA</vt:lpstr>
      <vt:lpstr>FA with -Transitions </vt:lpstr>
      <vt:lpstr>Example of an -NFA</vt:lpstr>
      <vt:lpstr>Minimization of DFA</vt:lpstr>
      <vt:lpstr>Minimized the given DFA…</vt:lpstr>
      <vt:lpstr>Transition table as per given diagram</vt:lpstr>
      <vt:lpstr>PowerPoint Presentation</vt:lpstr>
      <vt:lpstr>Ex-2, Minimization contd…</vt:lpstr>
      <vt:lpstr>Minimized automata…</vt:lpstr>
      <vt:lpstr>Minimized the following:</vt:lpstr>
      <vt:lpstr>PowerPoint Presentation</vt:lpstr>
      <vt:lpstr>Example-5 for Practice…</vt:lpstr>
      <vt:lpstr>Minimizing (Using Equivalence theorem)</vt:lpstr>
      <vt:lpstr>PowerPoint Presentation</vt:lpstr>
      <vt:lpstr>Example-6 for Practice…</vt:lpstr>
      <vt:lpstr>Minimizing (Using Equivalence theorem)</vt:lpstr>
      <vt:lpstr>PowerPoint Presentation</vt:lpstr>
      <vt:lpstr>DFA Minimization using Myhill-Nerode Theorem </vt:lpstr>
      <vt:lpstr>Minimization using Myhill-Nerode Theorem</vt:lpstr>
      <vt:lpstr>PowerPoint Presentation</vt:lpstr>
      <vt:lpstr>Minimization using Myhill-Nerode Contd…</vt:lpstr>
      <vt:lpstr>Finite Automata with Output</vt:lpstr>
      <vt:lpstr>Moore Machine</vt:lpstr>
      <vt:lpstr>Example of Moore Machine</vt:lpstr>
      <vt:lpstr>PowerPoint Presentation</vt:lpstr>
      <vt:lpstr>Construction of Moore Machine</vt:lpstr>
      <vt:lpstr>Construction of Moore Machine Contd…</vt:lpstr>
      <vt:lpstr>PowerPoint Presentation</vt:lpstr>
      <vt:lpstr>PowerPoint Presentation</vt:lpstr>
      <vt:lpstr>PowerPoint Presentation</vt:lpstr>
      <vt:lpstr>Mealy Machine</vt:lpstr>
      <vt:lpstr>Example of Mealy Machine</vt:lpstr>
      <vt:lpstr>Construction of Mealy Machine</vt:lpstr>
      <vt:lpstr>Construction of Mealy Machine</vt:lpstr>
      <vt:lpstr>Difference b/w Moore &amp; Mealy Machine</vt:lpstr>
      <vt:lpstr>Conversion: Moore to Mealy Machine </vt:lpstr>
      <vt:lpstr>Convert given Moore M/C to Mealy</vt:lpstr>
      <vt:lpstr>Convert given Moore M/C to Mealy</vt:lpstr>
      <vt:lpstr>Conversion: Mealy Machine to Moore</vt:lpstr>
      <vt:lpstr>Convert given Mealy M/C to Moore</vt:lpstr>
      <vt:lpstr>Convert given Mealy M/C to Moore</vt:lpstr>
      <vt:lpstr>Convert given Mealy M/C to Moore (*No. of states may be increased)</vt:lpstr>
      <vt:lpstr>Regular Expression</vt:lpstr>
      <vt:lpstr>Regular Expressions</vt:lpstr>
      <vt:lpstr>PowerPoint Presentation</vt:lpstr>
      <vt:lpstr>Regular expressions: Rule</vt:lpstr>
      <vt:lpstr>RE Examples</vt:lpstr>
      <vt:lpstr>Represent these sets by RE</vt:lpstr>
      <vt:lpstr>PowerPoint Presentation</vt:lpstr>
      <vt:lpstr>PowerPoint Presentation</vt:lpstr>
      <vt:lpstr>PowerPoint Presentation</vt:lpstr>
      <vt:lpstr>Identities Related to Regular Expressions</vt:lpstr>
      <vt:lpstr>Arden's Theorem</vt:lpstr>
      <vt:lpstr>Arden’s Theorem</vt:lpstr>
      <vt:lpstr>PowerPoint Presentation</vt:lpstr>
      <vt:lpstr>PowerPoint Presentation</vt:lpstr>
      <vt:lpstr>PowerPoint Presentation</vt:lpstr>
      <vt:lpstr>Arden's Theorem DFA to RE</vt:lpstr>
      <vt:lpstr>Assumptions for Applying Arden’s Theorem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Practice</vt:lpstr>
      <vt:lpstr>PowerPoint Presentation</vt:lpstr>
      <vt:lpstr>PowerPoint Presentation</vt:lpstr>
      <vt:lpstr>PowerPoint Presentation</vt:lpstr>
      <vt:lpstr>PowerPoint Presentation</vt:lpstr>
      <vt:lpstr>Elimination of Null Moves</vt:lpstr>
      <vt:lpstr>PowerPoint Presentation</vt:lpstr>
      <vt:lpstr>PowerPoint Presentation</vt:lpstr>
      <vt:lpstr>RE to DFA</vt:lpstr>
      <vt:lpstr>PowerPoint Presentation</vt:lpstr>
      <vt:lpstr>DFA corresponding to given RE</vt:lpstr>
      <vt:lpstr>Find DFA from given RE</vt:lpstr>
      <vt:lpstr>PowerPoint Presentation</vt:lpstr>
      <vt:lpstr>Find DFA of a*(ba*)*</vt:lpstr>
      <vt:lpstr>Pumping lemma for Regular Sets</vt:lpstr>
      <vt:lpstr>OR</vt:lpstr>
      <vt:lpstr>Proof:</vt:lpstr>
      <vt:lpstr>PowerPoint Presentation</vt:lpstr>
      <vt:lpstr>PowerPoint Presentation</vt:lpstr>
      <vt:lpstr>PowerPoint Presentation</vt:lpstr>
      <vt:lpstr>PowerPoint Presentation</vt:lpstr>
      <vt:lpstr>Prove that the language {akbk | k ≥ 0} is not regular. </vt:lpstr>
      <vt:lpstr>PowerPoint Presentation</vt:lpstr>
      <vt:lpstr>Closure Property of Regular Set</vt:lpstr>
      <vt:lpstr>Questions for practice on RE</vt:lpstr>
      <vt:lpstr>TAFL-Course Outcomes</vt:lpstr>
      <vt:lpstr>TAFL- Credits: 4:0:0</vt:lpstr>
      <vt:lpstr>PDA (Push Down Automata)</vt:lpstr>
      <vt:lpstr>PowerPoint Presentation</vt:lpstr>
      <vt:lpstr>Model of PDA</vt:lpstr>
      <vt:lpstr>The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919520402520</cp:lastModifiedBy>
  <cp:revision>1015</cp:revision>
  <dcterms:created xsi:type="dcterms:W3CDTF">2011-06-11T07:20:39Z</dcterms:created>
  <dcterms:modified xsi:type="dcterms:W3CDTF">2022-09-13T02:57:49Z</dcterms:modified>
</cp:coreProperties>
</file>